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42"/>
  </p:notesMasterIdLst>
  <p:sldIdLst>
    <p:sldId id="305" r:id="rId5"/>
    <p:sldId id="311" r:id="rId6"/>
    <p:sldId id="312" r:id="rId7"/>
    <p:sldId id="313" r:id="rId8"/>
    <p:sldId id="314" r:id="rId9"/>
    <p:sldId id="315"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ssy van Rossum" initials="Tv" lastIdx="3" clrIdx="0">
    <p:extLst>
      <p:ext uri="{19B8F6BF-5375-455C-9EA6-DF929625EA0E}">
        <p15:presenceInfo xmlns:p15="http://schemas.microsoft.com/office/powerpoint/2012/main" userId="S::tvr@ravestein-zwart.nl::b8ac4714-0726-431b-9476-7d5337d7ae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E1"/>
    <a:srgbClr val="A4CEF0"/>
    <a:srgbClr val="D87F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91" autoAdjust="0"/>
    <p:restoredTop sz="94110" autoAdjust="0"/>
  </p:normalViewPr>
  <p:slideViewPr>
    <p:cSldViewPr>
      <p:cViewPr varScale="1">
        <p:scale>
          <a:sx n="108" d="100"/>
          <a:sy n="108" d="100"/>
        </p:scale>
        <p:origin x="930" y="9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A744E-7FC6-4983-BFBF-6760D4A39D21}" type="datetimeFigureOut">
              <a:rPr lang="nl-NL" smtClean="0"/>
              <a:t>26-8-2024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AAA6B2-C79F-4797-AB95-586737C331D6}" type="slidenum">
              <a:rPr lang="nl-NL" smtClean="0"/>
              <a:t>‹nr.›</a:t>
            </a:fld>
            <a:endParaRPr lang="nl-NL"/>
          </a:p>
        </p:txBody>
      </p:sp>
    </p:spTree>
    <p:extLst>
      <p:ext uri="{BB962C8B-B14F-4D97-AF65-F5344CB8AC3E}">
        <p14:creationId xmlns:p14="http://schemas.microsoft.com/office/powerpoint/2010/main" val="352584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1</a:t>
            </a:fld>
            <a:endParaRPr lang="nl-NL"/>
          </a:p>
        </p:txBody>
      </p:sp>
    </p:spTree>
    <p:extLst>
      <p:ext uri="{BB962C8B-B14F-4D97-AF65-F5344CB8AC3E}">
        <p14:creationId xmlns:p14="http://schemas.microsoft.com/office/powerpoint/2010/main" val="2331578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baseline="0" dirty="0"/>
              <a:t>Voor het </a:t>
            </a:r>
            <a:r>
              <a:rPr lang="nl-NL" baseline="0" dirty="0" err="1"/>
              <a:t>beheergrensoverstijgende</a:t>
            </a:r>
            <a:r>
              <a:rPr lang="nl-NL" baseline="0" dirty="0"/>
              <a:t> operationele waterbeheer is behoefte aan gezamenlijke informatie/dashboard</a:t>
            </a:r>
          </a:p>
          <a:p>
            <a:pPr marL="171450" indent="-171450">
              <a:buFontTx/>
              <a:buChar char="-"/>
            </a:pPr>
            <a:r>
              <a:rPr lang="nl-NL" baseline="0" dirty="0"/>
              <a:t>Daarvoor zijn er in de eerste planperiode drie pilots uitgevoerd voor zo’n informatiescherm/dashboard: ARK-NZK (screenshot), RMM en IJG/ZON gezamenlijk. Uitgevoerd door twee bureaus: Hydrologic en </a:t>
            </a:r>
            <a:r>
              <a:rPr lang="nl-NL" baseline="0" dirty="0" err="1"/>
              <a:t>Nelen</a:t>
            </a:r>
            <a:r>
              <a:rPr lang="nl-NL" baseline="0" dirty="0"/>
              <a:t> en Schuurmans.</a:t>
            </a:r>
          </a:p>
          <a:p>
            <a:pPr marL="171450" indent="-171450">
              <a:buFontTx/>
              <a:buChar char="-"/>
            </a:pPr>
            <a:r>
              <a:rPr lang="nl-NL" baseline="0" dirty="0"/>
              <a:t>Doel was ervaren wat de meerwaarde is en welke informatie en data nodig.</a:t>
            </a:r>
          </a:p>
          <a:p>
            <a:pPr marL="171450" indent="-171450">
              <a:buFontTx/>
              <a:buChar char="-"/>
            </a:pPr>
            <a:r>
              <a:rPr lang="nl-NL" baseline="0" dirty="0"/>
              <a:t>Voordeel van werken met pilots: snel een resultaat neer te zetten, ruimte om te experimenteren, je krijgt beter beeld van wat je wilt en waarom. </a:t>
            </a:r>
          </a:p>
          <a:p>
            <a:pPr marL="171450" indent="-171450">
              <a:buFontTx/>
              <a:buChar char="-"/>
            </a:pPr>
            <a:r>
              <a:rPr lang="nl-NL" baseline="0" dirty="0"/>
              <a:t>Nadeel van werken met pilots: B&amp;O niet op voorhand goed ingeregeld met alle partijen. Bij succes ontstaat al snel een gevoel van verlies </a:t>
            </a:r>
          </a:p>
          <a:p>
            <a:pPr marL="0" indent="0">
              <a:buFontTx/>
              <a:buNone/>
            </a:pPr>
            <a:endParaRPr lang="nl-NL" baseline="0" dirty="0">
              <a:sym typeface="Wingdings" panose="05000000000000000000" pitchFamily="2" charset="2"/>
            </a:endParaRPr>
          </a:p>
          <a:p>
            <a:pPr marL="171450" indent="-171450">
              <a:buFont typeface="Wingdings" panose="05000000000000000000" pitchFamily="2" charset="2"/>
              <a:buChar char="è"/>
            </a:pPr>
            <a:r>
              <a:rPr lang="nl-NL" baseline="0" dirty="0">
                <a:sym typeface="Wingdings" panose="05000000000000000000" pitchFamily="2" charset="2"/>
              </a:rPr>
              <a:t>Overall conclusie van de informatieschermen Slim WM: </a:t>
            </a:r>
          </a:p>
          <a:p>
            <a:pPr marL="171450" indent="-171450">
              <a:buFontTx/>
              <a:buChar char="-"/>
            </a:pPr>
            <a:r>
              <a:rPr lang="nl-NL" baseline="0" dirty="0">
                <a:sym typeface="Wingdings" panose="05000000000000000000" pitchFamily="2" charset="2"/>
              </a:rPr>
              <a:t>Meerwaarde bleek duidelijk tijdens de droge zomers van 2018 en 2022 en bij onverwachte gebeurtenissen zoals pompuitval gemaal IJmuiden in 2020 (pomp 5) en in 2021. </a:t>
            </a:r>
            <a:endParaRPr lang="nl-NL" baseline="0"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13</a:t>
            </a:fld>
            <a:endParaRPr lang="nl-NL"/>
          </a:p>
        </p:txBody>
      </p:sp>
    </p:spTree>
    <p:extLst>
      <p:ext uri="{BB962C8B-B14F-4D97-AF65-F5344CB8AC3E}">
        <p14:creationId xmlns:p14="http://schemas.microsoft.com/office/powerpoint/2010/main" val="2343057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baseline="0" dirty="0"/>
              <a:t>Voor het </a:t>
            </a:r>
            <a:r>
              <a:rPr lang="nl-NL" baseline="0" dirty="0" err="1"/>
              <a:t>beheergrensoverstijgende</a:t>
            </a:r>
            <a:r>
              <a:rPr lang="nl-NL" baseline="0" dirty="0"/>
              <a:t> operationele waterbeheer is behoefte aan gezamenlijke informatie/dashboard</a:t>
            </a:r>
          </a:p>
          <a:p>
            <a:pPr marL="171450" indent="-171450">
              <a:buFontTx/>
              <a:buChar char="-"/>
            </a:pPr>
            <a:r>
              <a:rPr lang="nl-NL" baseline="0" dirty="0"/>
              <a:t>Daarvoor zijn er in de eerste planperiode drie pilots uitgevoerd voor zo’n informatiescherm/dashboard: ARK-NZK, RMM (screenshot) en IJG/ZON gezamenlijk. Uitgevoerd door twee bureaus: Hydrologic en </a:t>
            </a:r>
            <a:r>
              <a:rPr lang="nl-NL" baseline="0" dirty="0" err="1"/>
              <a:t>Nelen</a:t>
            </a:r>
            <a:r>
              <a:rPr lang="nl-NL" baseline="0" dirty="0"/>
              <a:t> en Schuurmans.</a:t>
            </a:r>
          </a:p>
          <a:p>
            <a:pPr marL="171450" indent="-171450">
              <a:buFontTx/>
              <a:buChar char="-"/>
            </a:pPr>
            <a:r>
              <a:rPr lang="nl-NL" baseline="0" dirty="0"/>
              <a:t>Doel was ervaren wat de meerwaarde is en welke informatie en data nodig.</a:t>
            </a:r>
          </a:p>
          <a:p>
            <a:pPr marL="171450" indent="-171450">
              <a:buFontTx/>
              <a:buChar char="-"/>
            </a:pPr>
            <a:r>
              <a:rPr lang="nl-NL" baseline="0" dirty="0"/>
              <a:t>Voordeel van werken met pilots: snel een resultaat neer te zetten, ruimte om te experimenteren, je krijgt beter beeld van wat je wilt en waarom. </a:t>
            </a:r>
          </a:p>
          <a:p>
            <a:pPr marL="171450" indent="-171450">
              <a:buFontTx/>
              <a:buChar char="-"/>
            </a:pPr>
            <a:r>
              <a:rPr lang="nl-NL" baseline="0" dirty="0"/>
              <a:t>Nadeel van werken met pilots: B&amp;O niet op voorhand goed ingeregeld met alle partijen. Bij succes ontstaat al snel een gevoel van verlies </a:t>
            </a:r>
          </a:p>
          <a:p>
            <a:pPr marL="0" indent="0">
              <a:buFontTx/>
              <a:buNone/>
            </a:pPr>
            <a:endParaRPr lang="nl-NL" baseline="0" dirty="0">
              <a:sym typeface="Wingdings" panose="05000000000000000000" pitchFamily="2" charset="2"/>
            </a:endParaRPr>
          </a:p>
          <a:p>
            <a:pPr marL="171450" indent="-171450">
              <a:buFont typeface="Wingdings" panose="05000000000000000000" pitchFamily="2" charset="2"/>
              <a:buChar char="è"/>
            </a:pPr>
            <a:r>
              <a:rPr lang="nl-NL" baseline="0" dirty="0">
                <a:sym typeface="Wingdings" panose="05000000000000000000" pitchFamily="2" charset="2"/>
              </a:rPr>
              <a:t>Overall conclusie van de informatieschermen Slim WM: </a:t>
            </a:r>
          </a:p>
          <a:p>
            <a:pPr marL="171450" indent="-171450">
              <a:buFontTx/>
              <a:buChar char="-"/>
            </a:pPr>
            <a:r>
              <a:rPr lang="nl-NL" baseline="0" dirty="0">
                <a:sym typeface="Wingdings" panose="05000000000000000000" pitchFamily="2" charset="2"/>
              </a:rPr>
              <a:t>Meerwaarde bleek duidelijk tijdens de droge zomers van 2018 en 2022 en bij onverwachte gebeurtenissen zoals pompuitval gemaal IJmuiden in 2020 (pomp 5) en in 2021. </a:t>
            </a:r>
            <a:endParaRPr lang="nl-NL" baseline="0"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14</a:t>
            </a:fld>
            <a:endParaRPr lang="nl-NL"/>
          </a:p>
        </p:txBody>
      </p:sp>
    </p:spTree>
    <p:extLst>
      <p:ext uri="{BB962C8B-B14F-4D97-AF65-F5344CB8AC3E}">
        <p14:creationId xmlns:p14="http://schemas.microsoft.com/office/powerpoint/2010/main" val="3609371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Meerwaarde Slim WM</a:t>
            </a:r>
          </a:p>
          <a:p>
            <a:pPr marL="342900" lvl="0" indent="-342900">
              <a:lnSpc>
                <a:spcPct val="115000"/>
              </a:lnSpc>
              <a:buFont typeface="+mj-lt"/>
              <a:buAutoNum type="arabicPeriod"/>
            </a:pPr>
            <a:r>
              <a:rPr lang="nl-NL" sz="1200" dirty="0">
                <a:effectLst/>
                <a:latin typeface="Calibri" panose="020F0502020204030204" pitchFamily="34" charset="0"/>
                <a:ea typeface="Calibri" panose="020F0502020204030204" pitchFamily="34" charset="0"/>
                <a:cs typeface="Times New Roman" panose="02020603050405020304" pitchFamily="18" charset="0"/>
              </a:rPr>
              <a:t>Slim Watermanagement is het meest van meerwaarde als er meer water valt dan normaal, het droger is dan normaal of als de reguliere pompcapaciteit niet (volledig) beschikbaar is. Anders gezegd: als de waterbeheerders elkaar nodig hebben om problemen te voorkomen of beter te beheersen.</a:t>
            </a:r>
          </a:p>
          <a:p>
            <a:pPr marL="342900" lvl="0" indent="-342900">
              <a:lnSpc>
                <a:spcPct val="115000"/>
              </a:lnSpc>
              <a:buFont typeface="+mj-lt"/>
              <a:buAutoNum type="arabicPeriod"/>
            </a:pPr>
            <a:r>
              <a:rPr lang="nl-NL" sz="1200" dirty="0">
                <a:effectLst/>
                <a:latin typeface="Calibri" panose="020F0502020204030204" pitchFamily="34" charset="0"/>
                <a:ea typeface="Calibri" panose="020F0502020204030204" pitchFamily="34" charset="0"/>
                <a:cs typeface="Times New Roman" panose="02020603050405020304" pitchFamily="18" charset="0"/>
              </a:rPr>
              <a:t>Dankzij Slim Watermanagement kennen de waterbeheerders de (on)mogelijkheden van het watersysteem. Hierdoor kunnen ze bij een dreigend probleem sneller tot een gezamenlijke oplossing komen.</a:t>
            </a:r>
          </a:p>
          <a:p>
            <a:pPr marL="342900" lvl="0" indent="-342900">
              <a:lnSpc>
                <a:spcPct val="115000"/>
              </a:lnSpc>
              <a:buFont typeface="+mj-lt"/>
              <a:buAutoNum type="arabicPeriod"/>
            </a:pPr>
            <a:r>
              <a:rPr lang="nl-NL" sz="1200" dirty="0">
                <a:effectLst/>
                <a:latin typeface="Calibri" panose="020F0502020204030204" pitchFamily="34" charset="0"/>
                <a:ea typeface="Calibri" panose="020F0502020204030204" pitchFamily="34" charset="0"/>
                <a:cs typeface="Times New Roman" panose="02020603050405020304" pitchFamily="18" charset="0"/>
              </a:rPr>
              <a:t>De waterbeheerders zijn geen of veel minder tijd kwijt met zaken aan elkaar uitleggen.</a:t>
            </a:r>
          </a:p>
          <a:p>
            <a:pPr marL="342900" lvl="0" indent="-342900">
              <a:lnSpc>
                <a:spcPct val="115000"/>
              </a:lnSpc>
              <a:buFont typeface="+mj-lt"/>
              <a:buAutoNum type="arabicPeriod" startAt="4"/>
            </a:pPr>
            <a:r>
              <a:rPr lang="nl-NL" sz="1200" dirty="0">
                <a:effectLst/>
                <a:latin typeface="Calibri" panose="020F0502020204030204" pitchFamily="34" charset="0"/>
                <a:ea typeface="Calibri" panose="020F0502020204030204" pitchFamily="34" charset="0"/>
                <a:cs typeface="Times New Roman" panose="02020603050405020304" pitchFamily="18" charset="0"/>
              </a:rPr>
              <a:t>Omdat de waterbeheerders over dezelfde kennis en informatie beschikken, hoeven ze geen discussie te voeren over de juiste maatregelen, meetwaarden of verwachtingen (neerslag, rivierafvoer, waterstanden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etc</a:t>
            </a:r>
            <a:r>
              <a:rPr lang="nl-NL"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15000"/>
              </a:lnSpc>
              <a:spcAft>
                <a:spcPts val="800"/>
              </a:spcAft>
              <a:buFont typeface="+mj-lt"/>
              <a:buAutoNum type="arabicPeriod" startAt="4"/>
            </a:pPr>
            <a:r>
              <a:rPr lang="nl-NL" sz="1200" dirty="0">
                <a:effectLst/>
                <a:latin typeface="Calibri" panose="020F0502020204030204" pitchFamily="34" charset="0"/>
                <a:ea typeface="Calibri" panose="020F0502020204030204" pitchFamily="34" charset="0"/>
                <a:cs typeface="Times New Roman" panose="02020603050405020304" pitchFamily="18" charset="0"/>
              </a:rPr>
              <a:t>Slim Watermanagement stelt de stap naar crisismanagement uit.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15</a:t>
            </a:fld>
            <a:endParaRPr lang="nl-NL"/>
          </a:p>
        </p:txBody>
      </p:sp>
    </p:spTree>
    <p:extLst>
      <p:ext uri="{BB962C8B-B14F-4D97-AF65-F5344CB8AC3E}">
        <p14:creationId xmlns:p14="http://schemas.microsoft.com/office/powerpoint/2010/main" val="3761812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Beleidstafel Droogte, die de minister heeft ingesteld naar aanleiding van de droogte in 2018, heeft geadviseerd om:</a:t>
            </a:r>
          </a:p>
          <a:p>
            <a:pPr marL="171450" indent="-171450">
              <a:buFontTx/>
              <a:buChar char="-"/>
            </a:pPr>
            <a:r>
              <a:rPr lang="nl-NL" dirty="0"/>
              <a:t>Slim WM te continueren en breder uit te rollen (o.a. set afgestemde redeneerlijnen)</a:t>
            </a:r>
          </a:p>
          <a:p>
            <a:pPr marL="171450" indent="-171450">
              <a:buFontTx/>
              <a:buChar char="-"/>
            </a:pPr>
            <a:r>
              <a:rPr lang="nl-NL" dirty="0"/>
              <a:t>Slim WM een </a:t>
            </a:r>
            <a:r>
              <a:rPr lang="nl-NL" dirty="0" err="1"/>
              <a:t>landsdekkende</a:t>
            </a:r>
            <a:r>
              <a:rPr lang="nl-NL" dirty="0"/>
              <a:t> informatievoorziening Slim WM te laten ontwikkelen;</a:t>
            </a:r>
          </a:p>
          <a:p>
            <a:pPr marL="171450" indent="-171450">
              <a:buFontTx/>
              <a:buChar char="-"/>
            </a:pPr>
            <a:r>
              <a:rPr lang="nl-NL" dirty="0"/>
              <a:t>opdracht te geven voor een tweede planperiode Slim WM.</a:t>
            </a:r>
          </a:p>
          <a:p>
            <a:endParaRPr lang="nl-NL" dirty="0"/>
          </a:p>
          <a:p>
            <a:r>
              <a:rPr lang="nl-NL" dirty="0"/>
              <a:t>De nieuwe klimaatbestendige zoetwaterstrategie</a:t>
            </a:r>
            <a:r>
              <a:rPr lang="nl-NL" baseline="0" dirty="0"/>
              <a:t> voor het hoofdwatersysteem (KZH) wil Slim WM benutten voor het lerend implementeren van de KZH.</a:t>
            </a:r>
          </a:p>
          <a:p>
            <a:endParaRPr lang="nl-NL" baseline="0" dirty="0"/>
          </a:p>
          <a:p>
            <a:r>
              <a:rPr lang="nl-NL" baseline="0" dirty="0"/>
              <a:t>Wat Slim WM gaat doen, is beschreven in het parapluplan: voor de tweede planperiode (2022 t/m 2027) is een parapluplan opgesteld, waarin op hoofdlijnen staat wat de doelen, aanpak en resultaten zijn waar Slim WM in de tweede planperiode aan werkt, incl. benodigde middelen.</a:t>
            </a:r>
          </a:p>
          <a:p>
            <a:r>
              <a:rPr lang="nl-NL" baseline="0" dirty="0"/>
              <a:t>Het parapluplan Slim WM tweede planperiode is opgesteld samen met alle betrokken waterbeheerders Slim WM. Het LDO Slim WM (directeuren waterschappen en RWS) en vervolgens het BPZ zijn akkoord met het parapluplan. Het parapluplan vormt de basis voor de opdrachtverlening voor de tweede planperiode Slim WM door DGWB.</a:t>
            </a:r>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16</a:t>
            </a:fld>
            <a:endParaRPr lang="nl-NL"/>
          </a:p>
        </p:txBody>
      </p:sp>
    </p:spTree>
    <p:extLst>
      <p:ext uri="{BB962C8B-B14F-4D97-AF65-F5344CB8AC3E}">
        <p14:creationId xmlns:p14="http://schemas.microsoft.com/office/powerpoint/2010/main" val="723469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De doelen/opgaven Slim WM voor de tweede planperiode zijn: &lt;zie slide&gt;</a:t>
            </a:r>
          </a:p>
          <a:p>
            <a:endParaRPr lang="nl-NL" dirty="0"/>
          </a:p>
          <a:p>
            <a:r>
              <a:rPr lang="nl-NL" dirty="0"/>
              <a:t>De doelen/opgaven van Slim Watermanagement eerste planperiode (2016 t/m 2021) waren:</a:t>
            </a:r>
          </a:p>
          <a:p>
            <a:pPr marL="171450" indent="-171450">
              <a:buFont typeface="Arial" panose="020B0604020202020204" pitchFamily="34" charset="0"/>
              <a:buChar char="•"/>
            </a:pPr>
            <a:r>
              <a:rPr lang="nl-NL" dirty="0"/>
              <a:t>Het opleveren van concrete verbetermaatregelen voor het operationele waterbeheer, waarmee invulling wordt gegeven aan het beter benutten van het water(systeem) binnen de huidige infrastructuur en wordt bijgedragen aan het realiseren van de doelen voor zoetwater.</a:t>
            </a:r>
          </a:p>
          <a:p>
            <a:pPr marL="171450" indent="-171450">
              <a:buFont typeface="Arial" panose="020B0604020202020204" pitchFamily="34" charset="0"/>
              <a:buChar char="•"/>
            </a:pPr>
            <a:r>
              <a:rPr lang="nl-NL" dirty="0"/>
              <a:t>De verbetermaatregelen samen met de betrokken waterbeheerders implementeren dan wel de implementatie borgen door een implementatieplan als de implementatie niet – volledig – voor eind 2021 kan worden uitgevoerd.</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18</a:t>
            </a:fld>
            <a:endParaRPr lang="nl-NL"/>
          </a:p>
        </p:txBody>
      </p:sp>
    </p:spTree>
    <p:extLst>
      <p:ext uri="{BB962C8B-B14F-4D97-AF65-F5344CB8AC3E}">
        <p14:creationId xmlns:p14="http://schemas.microsoft.com/office/powerpoint/2010/main" val="1872209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generieke maatregel Borgen Slim WM (onder leiding van het WMCN) brengt nader in beeld ‘wat van Slim WM’ te behouden na 2027 incl. voorstel voor regionaal of landelijk borgen met de consequenties (euro en fte). Van alle Slim WM-onderwerpen is de behoefte om ze te behouden (alle Slim WM-verworvenheden behouden). De generieke maatregel Borgen brengt voor de gezamenlijke op landelijke schaal te borgen onderwerpen (IV Slim WM, redeneerlijnen, communicatie, </a:t>
            </a:r>
            <a:r>
              <a:rPr lang="nl-NL" dirty="0" err="1"/>
              <a:t>infographics</a:t>
            </a:r>
            <a:r>
              <a:rPr lang="nl-NL" dirty="0"/>
              <a:t>, Watervraagprognosetool en grondwaterinstrumentarium) in beeld welke middelen (fte en €) en organisatie (</a:t>
            </a:r>
            <a:r>
              <a:rPr lang="nl-NL" dirty="0" err="1"/>
              <a:t>governance</a:t>
            </a:r>
            <a:r>
              <a:rPr lang="nl-NL" dirty="0"/>
              <a:t>) mogelijk zijn (2 à 3 varianten). De Slim WM regio’s brengen zelf in beeld welke middelen (fte en €) en organisatie (</a:t>
            </a:r>
            <a:r>
              <a:rPr lang="nl-NL" dirty="0" err="1"/>
              <a:t>governance</a:t>
            </a:r>
            <a:r>
              <a:rPr lang="nl-NL" dirty="0"/>
              <a:t>) zij nodig hebben voor de onderwerpen die ze regionaal willen borgen (denk aan: systeemanalyses, regiodagen, </a:t>
            </a:r>
            <a:r>
              <a:rPr lang="nl-NL" dirty="0" err="1"/>
              <a:t>serious</a:t>
            </a:r>
            <a:r>
              <a:rPr lang="nl-NL" dirty="0"/>
              <a:t> games en vasthoudpolder-tool). </a:t>
            </a:r>
          </a:p>
          <a:p>
            <a:r>
              <a:rPr lang="nl-NL" dirty="0"/>
              <a:t>De generieke maatregel Borgen verzamelt alle regionale informatie over borgen, zodat het LDO over het volledige beeld van borgen wordt geïnformeerd en in samenhang richting kan geven aan het borgen van Slim WM.</a:t>
            </a:r>
          </a:p>
          <a:p>
            <a:r>
              <a:rPr lang="nl-NL" dirty="0"/>
              <a:t>Daarnaast wordt als onderdeel van de generieke maatregel borgen gehoor gegeven aan de wens (opdracht) van het LDO om een bestuurlijke sessie Slim WM te organiseren.</a:t>
            </a:r>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20</a:t>
            </a:fld>
            <a:endParaRPr lang="nl-NL"/>
          </a:p>
        </p:txBody>
      </p:sp>
    </p:spTree>
    <p:extLst>
      <p:ext uri="{BB962C8B-B14F-4D97-AF65-F5344CB8AC3E}">
        <p14:creationId xmlns:p14="http://schemas.microsoft.com/office/powerpoint/2010/main" val="212868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zijn de producten en diensten die de generieke maatregel Communicatie oplevert.</a:t>
            </a:r>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21</a:t>
            </a:fld>
            <a:endParaRPr lang="nl-NL"/>
          </a:p>
        </p:txBody>
      </p:sp>
    </p:spTree>
    <p:extLst>
      <p:ext uri="{BB962C8B-B14F-4D97-AF65-F5344CB8AC3E}">
        <p14:creationId xmlns:p14="http://schemas.microsoft.com/office/powerpoint/2010/main" val="1265636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grondwater is door de klimaatverandering steeds meer aandacht. Grondwater zal voor grote delen van Nederland, op niet al te lange termijn, de enige bron van beregeningswater zijn. Natuurlijke beeksystemen (KRW-lichamen) vallen dan steeds vaker droog. Voor de hoge zandgronden, zonder wateraanvoer, is dat nu al het geval. Hierdoor is de behoefte ontstaan om (grond)waterpeilen te kunnen beïnvloeden met oppervlaktewater: meer water in grondwatersysteem bufferen wanneer er voldoende water beschikbaar is, zodat er ten tijde van weinig water gebruik van kan worden gemaakt. Met een flexibeler grondwaterbeheer neemt de afhankelijkheid van externe wateraanvoer vanuit bijvoorbeeld het hoofdwatersysteem af. Dat is gunstig wanneer de rivierafvoer laag is en ook andere delen van Nederland water nodig hebben. Om deze reden is de scope van Slim Watermanagement in de tweede planperiode verbreed naar grondwater (voor zover relevant voor het operationeel waterbeheer).</a:t>
            </a:r>
          </a:p>
          <a:p>
            <a:r>
              <a:rPr lang="nl-NL" dirty="0"/>
              <a:t> </a:t>
            </a:r>
          </a:p>
          <a:p>
            <a:r>
              <a:rPr lang="nl-NL" dirty="0"/>
              <a:t>Slim Watermanagement heeft een verkenning uitgevoerd naar de mogelijkheden om grondwater te sturen via operationeel beheer van oppervlaktewater. De verkenning brengt aan de hand van casussen (verzilting, verdroging en veenoxidatie) in beeld welke informatie nodig is en wat de potentiële toepasbaarheid is van een operationeel </a:t>
            </a:r>
            <a:r>
              <a:rPr lang="nl-NL" dirty="0" err="1"/>
              <a:t>vlakdekkend</a:t>
            </a:r>
            <a:r>
              <a:rPr lang="nl-NL" dirty="0"/>
              <a:t> grondwaterinformatiesysteem. Uit de verkenning blijkt dat grondwater minder goed/snel is te sturen dan oppervlaktewater, maar dat het wel mogelijk is en van meerwaarde is. Actuele freatische grondwaterinformatie (meter t.o.v. NAP en maaiveld) geeft direct en indirect, via de bergingsruimte voor water in de bodem boven de grondwaterstand (mm) en via de watervraag (m3/s), meerwaarde voor waterbeheer en Slim Watermanagement. Om actief te kunnen sturen, is nog wel beter inzicht in de actuele grondwater(voorraad)situatie nodig, weersverwachtingsinformatie en criteria voor maximale grondwateruitzakking per deelgebied. Het advies is om dit stapsgewijs te ontwikkelen met de inzet van simulatiemodellen. Eenvoudig als het kan en alleen complex als het aantoonbaar van meerwaarde is.</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22</a:t>
            </a:fld>
            <a:endParaRPr lang="nl-NL"/>
          </a:p>
        </p:txBody>
      </p:sp>
    </p:spTree>
    <p:extLst>
      <p:ext uri="{BB962C8B-B14F-4D97-AF65-F5344CB8AC3E}">
        <p14:creationId xmlns:p14="http://schemas.microsoft.com/office/powerpoint/2010/main" val="139828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Voorbeeld van hoe op basis van meetinformatie uit bestaande </a:t>
            </a:r>
            <a:r>
              <a:rPr lang="nl-NL" dirty="0" err="1"/>
              <a:t>realtime</a:t>
            </a:r>
            <a:r>
              <a:rPr lang="nl-NL" dirty="0"/>
              <a:t> geautomatiseerde grondwaterbuizen een ruimtelijk patroon van </a:t>
            </a:r>
            <a:r>
              <a:rPr lang="nl-NL" dirty="0" err="1"/>
              <a:t>vlakdekkende</a:t>
            </a:r>
            <a:r>
              <a:rPr lang="nl-NL" dirty="0"/>
              <a:t> grondwaterinformatie te visualiseren is.</a:t>
            </a:r>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23</a:t>
            </a:fld>
            <a:endParaRPr lang="nl-NL"/>
          </a:p>
        </p:txBody>
      </p:sp>
    </p:spTree>
    <p:extLst>
      <p:ext uri="{BB962C8B-B14F-4D97-AF65-F5344CB8AC3E}">
        <p14:creationId xmlns:p14="http://schemas.microsoft.com/office/powerpoint/2010/main" val="477061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baseline="0" dirty="0">
                <a:latin typeface="Verdana" panose="020B0604030504040204" pitchFamily="34" charset="0"/>
              </a:rPr>
              <a:t>Redeneerlijnen zijn niet een op zichzelf staand (Slim WM-)instrument, maar staan in verbinding met andere (bestaande) instrumenten voor het waterbeheer. Hoe verhouden de redeneerlijnen zich tot de waterakkoorden, crisisdraaiboeken, et cetera? De positionering van de redeneerlijnen binnen het geheel aan afspraken is van belang voor de vormoptimalisatie en voor de organisatiedoorwerking.  </a:t>
            </a:r>
            <a:endParaRPr lang="nl-NL"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24</a:t>
            </a:fld>
            <a:endParaRPr lang="nl-NL"/>
          </a:p>
        </p:txBody>
      </p:sp>
    </p:spTree>
    <p:extLst>
      <p:ext uri="{BB962C8B-B14F-4D97-AF65-F5344CB8AC3E}">
        <p14:creationId xmlns:p14="http://schemas.microsoft.com/office/powerpoint/2010/main" val="73849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2</a:t>
            </a:fld>
            <a:endParaRPr lang="nl-NL"/>
          </a:p>
        </p:txBody>
      </p:sp>
    </p:spTree>
    <p:extLst>
      <p:ext uri="{BB962C8B-B14F-4D97-AF65-F5344CB8AC3E}">
        <p14:creationId xmlns:p14="http://schemas.microsoft.com/office/powerpoint/2010/main" val="1171598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22222"/>
                </a:solidFill>
                <a:effectLst/>
                <a:highlight>
                  <a:srgbClr val="FFFFFF"/>
                </a:highlight>
                <a:latin typeface="RO Sans"/>
              </a:rPr>
              <a:t>De waterbeheerders hebben over de IV Slim WM de volgende zaken met elkaar afgesproken.</a:t>
            </a:r>
          </a:p>
          <a:p>
            <a:pPr marL="171450" indent="-171450" algn="l">
              <a:buFont typeface="Arial" panose="020B0604020202020204" pitchFamily="34" charset="0"/>
              <a:buChar char="•"/>
            </a:pPr>
            <a:r>
              <a:rPr lang="nl-NL" b="0" i="0" dirty="0">
                <a:solidFill>
                  <a:srgbClr val="222222"/>
                </a:solidFill>
                <a:effectLst/>
                <a:highlight>
                  <a:srgbClr val="FFFFFF"/>
                </a:highlight>
                <a:latin typeface="RO Sans"/>
              </a:rPr>
              <a:t>De IV Slim WM is aanvullend op de eigen IV van de waterbeheerders (de IV Slim WM vervangt geen systemen van waterbeheerders).</a:t>
            </a:r>
            <a:endParaRPr lang="nl-NL" b="0" i="0" dirty="0">
              <a:solidFill>
                <a:srgbClr val="0B5F8B"/>
              </a:solidFill>
              <a:effectLst/>
              <a:highlight>
                <a:srgbClr val="FFFFFF"/>
              </a:highlight>
              <a:latin typeface="RO Sans"/>
            </a:endParaRPr>
          </a:p>
          <a:p>
            <a:pPr marL="171450" indent="-171450" algn="l">
              <a:buFont typeface="Arial" panose="020B0604020202020204" pitchFamily="34" charset="0"/>
              <a:buChar char="•"/>
            </a:pPr>
            <a:r>
              <a:rPr lang="nl-NL" b="0" i="0" dirty="0">
                <a:solidFill>
                  <a:srgbClr val="222222"/>
                </a:solidFill>
                <a:effectLst/>
                <a:highlight>
                  <a:srgbClr val="FFFFFF"/>
                </a:highlight>
                <a:latin typeface="RO Sans"/>
              </a:rPr>
              <a:t>De IV Slim WM maakt zo veel als mogelijk gebruik van de bestaande IV van de waterbeheerders (maakt slim gebruik van wat er al is).</a:t>
            </a:r>
            <a:endParaRPr lang="nl-NL" b="0" i="0" dirty="0">
              <a:solidFill>
                <a:srgbClr val="0B5F8B"/>
              </a:solidFill>
              <a:effectLst/>
              <a:highlight>
                <a:srgbClr val="FFFFFF"/>
              </a:highlight>
              <a:latin typeface="RO Sans"/>
            </a:endParaRPr>
          </a:p>
          <a:p>
            <a:pPr marL="171450" indent="-171450" algn="l">
              <a:buFont typeface="Arial" panose="020B0604020202020204" pitchFamily="34" charset="0"/>
              <a:buChar char="•"/>
            </a:pPr>
            <a:r>
              <a:rPr lang="nl-NL" b="0" i="0" dirty="0">
                <a:solidFill>
                  <a:srgbClr val="222222"/>
                </a:solidFill>
                <a:effectLst/>
                <a:highlight>
                  <a:srgbClr val="FFFFFF"/>
                </a:highlight>
                <a:latin typeface="RO Sans"/>
              </a:rPr>
              <a:t>De IV Slim WM is ontwikkeld voor het waterbeheer onder bijzondere omstandigheden, wanneer afstemming tussen waterbeheerders nodig is, maar is ook bruikbaar in het dagelijks operationeel waterbeheer (gebruik zal verschillen per waterbeheerder).</a:t>
            </a:r>
            <a:endParaRPr lang="nl-NL" b="0" i="0" dirty="0">
              <a:solidFill>
                <a:srgbClr val="0B5F8B"/>
              </a:solidFill>
              <a:effectLst/>
              <a:highlight>
                <a:srgbClr val="FFFFFF"/>
              </a:highlight>
              <a:latin typeface="RO Sans"/>
            </a:endParaRPr>
          </a:p>
          <a:p>
            <a:pPr marL="171450" indent="-171450" algn="l">
              <a:buFont typeface="Arial" panose="020B0604020202020204" pitchFamily="34" charset="0"/>
              <a:buChar char="•"/>
            </a:pPr>
            <a:r>
              <a:rPr lang="nl-NL" b="0" i="0" dirty="0">
                <a:solidFill>
                  <a:srgbClr val="222222"/>
                </a:solidFill>
                <a:effectLst/>
                <a:highlight>
                  <a:srgbClr val="FFFFFF"/>
                </a:highlight>
                <a:latin typeface="RO Sans"/>
              </a:rPr>
              <a:t>De IV Slim WM wordt via een gezamenlijk project (waterschappen en Rijkswaterstaat) gerealiseerd, waarbij ‘onder de motorkap’ alles gelijk is en iedere Slim WM-regio een informatiescherm heeft/krijgt met een eigen regionale configuratie (op basis van de behoefte in de Slim WM-regio).</a:t>
            </a:r>
            <a:endParaRPr lang="nl-NL" b="0" i="0" dirty="0">
              <a:solidFill>
                <a:srgbClr val="0B5F8B"/>
              </a:solidFill>
              <a:effectLst/>
              <a:highlight>
                <a:srgbClr val="FFFFFF"/>
              </a:highlight>
              <a:latin typeface="RO Sans"/>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25</a:t>
            </a:fld>
            <a:endParaRPr lang="nl-NL"/>
          </a:p>
        </p:txBody>
      </p:sp>
    </p:spTree>
    <p:extLst>
      <p:ext uri="{BB962C8B-B14F-4D97-AF65-F5344CB8AC3E}">
        <p14:creationId xmlns:p14="http://schemas.microsoft.com/office/powerpoint/2010/main" val="1343920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Slim WM kan worden benut voor het lerend implementeren van de KZH (Klimaatbestendige Zoetwatervoorziening Hoofdwatersysteem). Het programma KZH is eigenaar van het ‘lerend implementeren’ en werkt aan een leeragenda (een concrete leeragenda van KZH voor Slim WM is er nog niet). De verwachting dat vanaf 2023 leervragen gesteld kunnen worden, is nog niet waargemaakt (Slim WM heeft nog geen vragen voor Slim WM). Tussen het programma KZH en Slim WM is op procesniveau afgesproken hoe het lerend implementeren uit te voeren. </a:t>
            </a:r>
          </a:p>
          <a:p>
            <a:r>
              <a:rPr lang="nl-NL" dirty="0"/>
              <a:t>Het programma KZH zorgt voor een met de zoetwaterregio’s afgestemde vraagarticulatie. De programmamanager Slim WM agendeert de vraag in het relevante directeurenoverleg Slim WM (landelijk en/of regionaal). Daar wordt besproken of en hoe de vraag van KZH kan worden opgepakt en onder welke randvoorwaarden. Wanneer Slim WM en KZH het eens zijn (geworden) over de aanpak, wordt het beantwoorden van de vraag opgenomen in de programmering van Slim WM. In afstemming met de betrokken directeuren Slim WM geeft de programmamanager Slim WM het antwoord aan KZH. KZH agendeert de resultaten in het juiste bestuurlijk overleg, waar ook het vervolgtraject wordt besproken. De waterbeheerders zijn verantwoordelijk voor de verdere implementatie. </a:t>
            </a:r>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26</a:t>
            </a:fld>
            <a:endParaRPr lang="nl-NL"/>
          </a:p>
        </p:txBody>
      </p:sp>
    </p:spTree>
    <p:extLst>
      <p:ext uri="{BB962C8B-B14F-4D97-AF65-F5344CB8AC3E}">
        <p14:creationId xmlns:p14="http://schemas.microsoft.com/office/powerpoint/2010/main" val="525456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a:t>
            </a:r>
          </a:p>
          <a:p>
            <a:r>
              <a:rPr lang="nl-NL" b="0" dirty="0"/>
              <a:t>Slim</a:t>
            </a:r>
            <a:r>
              <a:rPr lang="nl-NL" b="0" baseline="0" dirty="0"/>
              <a:t> Watermanagement is een maatregel van het uitvoeringsprogramma van het Deltaprogramma Zoetwater, die gezamenlijk wordt uitgevoerd door de waterschappen en Rijkswaterstaat.</a:t>
            </a:r>
          </a:p>
          <a:p>
            <a:r>
              <a:rPr lang="nl-NL" dirty="0"/>
              <a:t>Slim Watermanagement (Slim WM) is gericht op het optimaliseren van het operationeel</a:t>
            </a:r>
            <a:r>
              <a:rPr lang="nl-NL" baseline="0" dirty="0"/>
              <a:t> waterbeheer over de beheergrenzen van waterbeheerders heen. Hierdoor is het water(systeem) </a:t>
            </a:r>
            <a:r>
              <a:rPr lang="nl-NL" dirty="0"/>
              <a:t>beter te benutten en is</a:t>
            </a:r>
            <a:r>
              <a:rPr lang="nl-NL" baseline="0" dirty="0"/>
              <a:t> </a:t>
            </a:r>
            <a:r>
              <a:rPr lang="nl-NL" dirty="0"/>
              <a:t>wateroverlast of</a:t>
            </a:r>
            <a:r>
              <a:rPr lang="nl-NL" baseline="0" dirty="0"/>
              <a:t> </a:t>
            </a:r>
            <a:r>
              <a:rPr lang="nl-NL" dirty="0"/>
              <a:t>watertekort langer uit te stellen en soms zelfs</a:t>
            </a:r>
            <a:r>
              <a:rPr lang="nl-NL" baseline="0" dirty="0"/>
              <a:t> </a:t>
            </a:r>
            <a:r>
              <a:rPr lang="nl-NL" dirty="0"/>
              <a:t>te voorkomen. Ook is het regulier waterbeheer waar relevant energiezuinig(er) uit te voeren (tegen elkaar in pompen voorkomen) en de waterkwaliteit (met name</a:t>
            </a:r>
            <a:r>
              <a:rPr lang="nl-NL" baseline="0" dirty="0"/>
              <a:t> verzilting) </a:t>
            </a:r>
            <a:r>
              <a:rPr lang="nl-NL" dirty="0"/>
              <a:t>gunstig te beïnvloeden. Het moment waarop regulier waterbeheer overgaat in crisismanagement is met Slim WM te verleggen.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Om Slim WM goed uit te</a:t>
            </a:r>
            <a:r>
              <a:rPr lang="nl-NL" baseline="0" dirty="0"/>
              <a:t> kunnen voeren, is het belangrijk dat de waterbeheerders elkaar, de bestaande beleidsafspraken (vastgelegd in peilbesluiten en waterakkoorden) en de samenhang van elkaars watersystemen goed kennen. Slim WM heeft hiervoor instrumentele hulpmiddelen ontwikkeld. Denk aan: het bij elkaar brengen van alle kennis in systeemanalyses en het ontwikkelen van gezamenlijke redeneerlijnen en informatieschermen. Daarnaast faciliteert Slim WM dat waterbeheerders elkaar ontmoeten, kennis delen en elkaar (nog) beter leren kennen. Dit doet Slim WM onder andere met: </a:t>
            </a:r>
            <a:r>
              <a:rPr lang="nl-NL" i="1" baseline="0" dirty="0" err="1"/>
              <a:t>serious</a:t>
            </a:r>
            <a:r>
              <a:rPr lang="nl-NL" i="1" baseline="0" dirty="0"/>
              <a:t> games </a:t>
            </a:r>
            <a:r>
              <a:rPr lang="nl-NL" i="0" baseline="0" dirty="0"/>
              <a:t>Slim WM</a:t>
            </a:r>
            <a:r>
              <a:rPr lang="nl-NL" baseline="0" dirty="0"/>
              <a:t>, Slim WM-regiodagen, gezamenlijke projecten (de zogenaamde generieke maatregelen) en regulier overleg op adviseursniveau (coördinatieteam Slim WM) en directeurenniveau (landelijk directeurenoverleg Slim WM).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Slim</a:t>
            </a:r>
            <a:r>
              <a:rPr lang="nl-NL" baseline="0" dirty="0"/>
              <a:t> WM is het meest van meerwaarde als er meer water valt dan normaal, het droger is dan normaal of de reguliere pompcapaciteit niet (volledig) beschikbaar is. Ofwel wanneer de waterbeheerders elkaar nodig hebben om problemen te voorkomen of beter te beheersen. Doordat de waterbeheerders door Slim WM de (on)mogelijkheden van het watersysteem al goed kennen (vooraf met elkaar doordacht hebben), kunnen ze door Slim WM sneller tot een gezamenlijke oplossing komen bij een dreigend probleem. Ze zijn geen of veel minder tijd kwijt met zaken aan elkaar uitleggen en ze hoeven geen discussie te voeren over de juiste maatregelen, meetwaarden of verwachtingen (neerslag, rivierafvoer, waterstanden etc.), omdat ze over dezelfde kennis en informatie beschikken. Hierdoor kunnen de waterbeheerders </a:t>
            </a:r>
            <a:r>
              <a:rPr lang="nl-NL" dirty="0"/>
              <a:t>vlot en effectief situationeel handelen, ofwel in elke (unieke) situatie zo goed als mogelijk gebruikmaken van de mogelijkheden van het bestaande watersysteem, inclusief de beschikbare aan- en afvoermogelijkheden van (zoet)water. </a:t>
            </a:r>
          </a:p>
          <a:p>
            <a:endParaRPr lang="nl-NL" dirty="0"/>
          </a:p>
          <a:p>
            <a:r>
              <a:rPr lang="nl-NL" dirty="0"/>
              <a:t>NOOT: Slim Watermanagement gaat niet over het aanleggen van nieuwe infrastructuur, uitbreidingen van pompcapaciteit,</a:t>
            </a:r>
            <a:r>
              <a:rPr lang="nl-NL" baseline="0" dirty="0"/>
              <a:t> </a:t>
            </a:r>
            <a:r>
              <a:rPr lang="nl-NL" dirty="0"/>
              <a:t>nieuwe aanvoerroutes van (zoet)water of andere waterstanden in </a:t>
            </a:r>
            <a:r>
              <a:rPr lang="nl-NL" dirty="0" err="1"/>
              <a:t>peilgereguleerde</a:t>
            </a:r>
            <a:r>
              <a:rPr lang="nl-NL" dirty="0"/>
              <a:t> systemen. Wel kunnen inzichten opgedaan met Slim WM aanleiding zijn om dit in andere programma’s, projecten of maatregelen</a:t>
            </a:r>
            <a:r>
              <a:rPr lang="nl-NL" baseline="0" dirty="0"/>
              <a:t> te gaan verkennen. </a:t>
            </a:r>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3</a:t>
            </a:fld>
            <a:endParaRPr lang="nl-NL"/>
          </a:p>
        </p:txBody>
      </p:sp>
    </p:spTree>
    <p:extLst>
      <p:ext uri="{BB962C8B-B14F-4D97-AF65-F5344CB8AC3E}">
        <p14:creationId xmlns:p14="http://schemas.microsoft.com/office/powerpoint/2010/main" val="236746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Slim WM wordt (sinds 2016) uitgevoerd in zes Slim WM-regio’s en sinds de tweede planperiode (2022 t/m 2027) ook</a:t>
            </a:r>
            <a:r>
              <a:rPr lang="nl-NL" baseline="0" dirty="0"/>
              <a:t> door </a:t>
            </a:r>
            <a:r>
              <a:rPr lang="nl-NL" dirty="0"/>
              <a:t>het Watermanagementcentrum Nederland (WMCN) voor het landelijk perspectief. </a:t>
            </a:r>
          </a:p>
          <a:p>
            <a:r>
              <a:rPr lang="nl-NL" dirty="0"/>
              <a:t>De Slim Watermanagement-regio’s zijn: IJsselmeergebied (IJG), Amsterdam-Rijnkanaal/Noordzeekanaal (ARK/NZK), Rijn-Maasmonding/</a:t>
            </a:r>
            <a:r>
              <a:rPr lang="nl-NL" dirty="0" err="1"/>
              <a:t>Volkerak</a:t>
            </a:r>
            <a:r>
              <a:rPr lang="nl-NL" dirty="0"/>
              <a:t>-Zoommeer (RMM/VZM), Zuid-Nederland (ZN), Zoetwater Oost Nederland (ZON), Rivierengebied (RG) en Watermanagementcentrum Nederland (WMCN). </a:t>
            </a:r>
          </a:p>
          <a:p>
            <a:endParaRPr lang="nl-NL" dirty="0"/>
          </a:p>
          <a:p>
            <a:r>
              <a:rPr lang="nl-NL" dirty="0"/>
              <a:t>Slim WM is ‘bottom-up’ vormgegeven. Dit betekent dat de Slim WM-regio’s zelf voorstellen doen voor maatregelen</a:t>
            </a:r>
            <a:r>
              <a:rPr lang="nl-NL" baseline="0" dirty="0"/>
              <a:t> (via jaarplannen die DG Water en Bodem, de opdrachtgever van Slim WM, accordeert). </a:t>
            </a:r>
            <a:r>
              <a:rPr lang="nl-NL" dirty="0"/>
              <a:t>De mate van uitwerking en voortgang van Slim WM verschilt per Slim WM-regio. Dit is een logisch gevolg van verschil in startpositie, verschil van meerwaarde van Slim WM voor een regio (nut en noodzaak), onderlinge afhankelijkheden</a:t>
            </a:r>
            <a:r>
              <a:rPr lang="nl-NL" baseline="0" dirty="0"/>
              <a:t> van waterbeheerders, ambitie op de samenwerking </a:t>
            </a:r>
            <a:r>
              <a:rPr lang="nl-NL" dirty="0"/>
              <a:t>en impact van de maatregelen.</a:t>
            </a:r>
          </a:p>
          <a:p>
            <a:endParaRPr lang="nl-NL" dirty="0"/>
          </a:p>
          <a:p>
            <a:r>
              <a:rPr lang="nl-NL" dirty="0"/>
              <a:t>Slim WM-regio’s voeren zelf hun regionale maatregelen uit (denk aan systeemanalyses)</a:t>
            </a:r>
            <a:r>
              <a:rPr lang="nl-NL" baseline="0" dirty="0"/>
              <a:t> en dragen bij aan regio-overstijgende maatregelen (de zogenaamde generieke maatregelen, die gezamenlijk worden uitgevoerd). Kennisinstituten, adviesbureaus (marktpartijen) en samenwerkingsverbanden (zoals het </a:t>
            </a:r>
            <a:r>
              <a:rPr lang="nl-NL" baseline="0" dirty="0" err="1"/>
              <a:t>Waterschapshuis</a:t>
            </a:r>
            <a:r>
              <a:rPr lang="nl-NL" baseline="0" dirty="0"/>
              <a:t> (</a:t>
            </a:r>
            <a:r>
              <a:rPr lang="nl-NL" baseline="0" dirty="0" err="1"/>
              <a:t>hWh</a:t>
            </a:r>
            <a:r>
              <a:rPr lang="nl-NL" baseline="0" dirty="0"/>
              <a:t>), Informatiehuis Water (IHW) en het Watermanagementcentrum Nederland (WMCN)) ondersteunen de uitvoering van de maatregelen.</a:t>
            </a:r>
            <a:endParaRPr lang="nl-NL" dirty="0"/>
          </a:p>
          <a:p>
            <a:endParaRPr lang="nl-NL" dirty="0"/>
          </a:p>
          <a:p>
            <a:r>
              <a:rPr lang="nl-NL" dirty="0"/>
              <a:t>Een landelijk programmateam ondersteunt de Slim WM</a:t>
            </a:r>
            <a:r>
              <a:rPr lang="nl-NL" baseline="0" dirty="0"/>
              <a:t>-regio’s met de uitvoering van hun maatregelen en faciliteert de regio-overstijgende samenwerking.</a:t>
            </a:r>
          </a:p>
          <a:p>
            <a:r>
              <a:rPr lang="nl-NL" dirty="0"/>
              <a:t>De Slim WM-regio’s (incl. WMCN) stemmen</a:t>
            </a:r>
            <a:r>
              <a:rPr lang="nl-NL" baseline="0" dirty="0"/>
              <a:t> periodiek (1 x per 6 weken) met elkaar af in het coördinatieteam Slim WM. In het coördinatieteam Slim WM </a:t>
            </a:r>
            <a:r>
              <a:rPr lang="nl-NL" dirty="0"/>
              <a:t>zijn de Slim WM-regio’s vertegenwoordigd.</a:t>
            </a:r>
            <a:r>
              <a:rPr lang="nl-NL" baseline="0" dirty="0"/>
              <a:t> Ook het landelijk </a:t>
            </a:r>
            <a:r>
              <a:rPr lang="nl-NL" dirty="0"/>
              <a:t>programmateam heeft zitting in het coördinatieteam Slim WM.</a:t>
            </a:r>
          </a:p>
          <a:p>
            <a:r>
              <a:rPr lang="nl-NL" dirty="0"/>
              <a:t>In het coördinatieteam vindt de afstemming tussen de Slim Watermanagement-regio’s (incl. WMCN) en het landelijk programmateam plaats. </a:t>
            </a:r>
          </a:p>
          <a:p>
            <a:r>
              <a:rPr lang="nl-NL" dirty="0"/>
              <a:t>Het coördinatieteam is verantwoordelijk voor de inhoudelijke en procesmatige afstemming binnen het programma.</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6</a:t>
            </a:fld>
            <a:endParaRPr lang="nl-NL"/>
          </a:p>
        </p:txBody>
      </p:sp>
    </p:spTree>
    <p:extLst>
      <p:ext uri="{BB962C8B-B14F-4D97-AF65-F5344CB8AC3E}">
        <p14:creationId xmlns:p14="http://schemas.microsoft.com/office/powerpoint/2010/main" val="140808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2013: Wateroverlast Kockengen en achterwaartse verzilting als gevolg van de </a:t>
            </a:r>
            <a:r>
              <a:rPr lang="nl-NL" baseline="0" dirty="0"/>
              <a:t>Sinterklaasstorm waren triggers </a:t>
            </a:r>
            <a:r>
              <a:rPr lang="nl-NL" dirty="0"/>
              <a:t>om na te denken of meer anticiperend en gezamenlijk operationeel waterbeheer had kunnen helpen </a:t>
            </a:r>
            <a:r>
              <a:rPr lang="nl-NL" baseline="0" dirty="0"/>
              <a:t>(eerste gedachte van Rijkswaterstaat).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2014: Rijkswaterstaat neemt initiatief voor Slim WM (toen nog dynamisch waterbeheer genoemd) onder de paraplu van het RWS</a:t>
            </a:r>
            <a:r>
              <a:rPr lang="nl-NL" baseline="0" dirty="0"/>
              <a:t> C</a:t>
            </a:r>
            <a:r>
              <a:rPr lang="nl-NL" dirty="0"/>
              <a:t>orporate</a:t>
            </a:r>
            <a:r>
              <a:rPr lang="nl-NL" baseline="0" dirty="0"/>
              <a:t> Innovatieprogramma.</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2014: Slim WM in Deltabeslissing Zoetwaterstrategie &amp; Deltaplan Zoetwater gebracht; DP 2015, paragraaf 4.3, tabel 13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2015: Eind 2015 maakte de innovatie Slim WM de transitie naar het programma Slim WM.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2016: Start eerste planperiode Slim WM.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2018: Slim WM draagt succesvol bij aan het voorkomen van schade door droogte (voorbeeld: eerdere</a:t>
            </a:r>
            <a:r>
              <a:rPr lang="nl-NL" baseline="0" dirty="0"/>
              <a:t> en grotere inzet KWA na inzicht spelen </a:t>
            </a:r>
            <a:r>
              <a:rPr lang="nl-NL" baseline="0" dirty="0" err="1"/>
              <a:t>serious</a:t>
            </a:r>
            <a:r>
              <a:rPr lang="nl-NL" baseline="0" dirty="0"/>
              <a:t> game Slim WM). Beleidstafel droogte adviseert Slim WM breder uit te rollen en Slim WM landelijke informatievoorziening te laten ontwikkelen.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2020: Pompuitval (pomp 5 IJmuiden). Betrokkenen geven aan dat zonder Slim WM nooit zo snel tot een gezamenlijke oplossing was gekomen en dat wateroverlast zo is voorkomen.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2021: Voor het hoofdwatersysteem wordt een nieuwe zoetwaterstrategie neergezet: de Klimaatbestendige Zoetwatervoorziening Hoofdwatersysteem (KZH). Deze strategie is nog niet volledig beproefd en leidt tot vragen/zorgen. KZH wil o.a. Slim WM benutten om de strategie lerend te implementeren.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2022: Start tweede planperiode Slim WM</a:t>
            </a:r>
            <a:endParaRPr lang="nl-NL"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7</a:t>
            </a:fld>
            <a:endParaRPr lang="nl-NL"/>
          </a:p>
        </p:txBody>
      </p:sp>
    </p:spTree>
    <p:extLst>
      <p:ext uri="{BB962C8B-B14F-4D97-AF65-F5344CB8AC3E}">
        <p14:creationId xmlns:p14="http://schemas.microsoft.com/office/powerpoint/2010/main" val="1244777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programma Slim Watermanagement (Slim WM) was in de eerste planperiode (2016 t/m 2021) vooral een onderzoeksmaatregel van het Deltaprogramma Zoetwater.</a:t>
            </a:r>
            <a:r>
              <a:rPr lang="nl-NL" baseline="0" dirty="0"/>
              <a:t> In de tweede planperiode (2022 t/m 2027) is het naast onderzoeksmaatregel ook een uitvoeringsmaatregel. Zo moet o.a. een informatiesysteem Slim WM gerealiseerd worden en een set afgestemde redeneerlijnen. Ook wordt er gewerkt aan het borgen van Slim WM.</a:t>
            </a:r>
            <a:endParaRPr lang="nl-NL" dirty="0"/>
          </a:p>
          <a:p>
            <a:endParaRPr lang="nl-NL" dirty="0"/>
          </a:p>
          <a:p>
            <a:r>
              <a:rPr lang="nl-NL" dirty="0"/>
              <a:t>De Slim WM-maatregelen worden gefinancierd uit het Deltafonds (EPK).</a:t>
            </a:r>
            <a:r>
              <a:rPr lang="nl-NL" baseline="0" dirty="0"/>
              <a:t> De capaciteit (IK) leveren de waterbeheerders zelf, waarbij de capaciteit van Rijkswaterstaat wel uit het Deltafonds wordt gefinancierd. Dit omdat RWS geen eigen inkomsten heeft. De waterschappen hebben wel eigen inkomsten, waardoor zij zelf hun capaciteit bekostigen.</a:t>
            </a:r>
          </a:p>
          <a:p>
            <a:endParaRPr lang="nl-NL" dirty="0"/>
          </a:p>
          <a:p>
            <a:r>
              <a:rPr lang="nl-NL" dirty="0"/>
              <a:t>Opdrachtgever van Slim WM is het beleidsdirectoraat Water en Bodem (DG Water en Bodem of DGWB). </a:t>
            </a:r>
          </a:p>
          <a:p>
            <a:r>
              <a:rPr lang="nl-NL" dirty="0"/>
              <a:t>Slim Watermanagement is een programma van de waterschappen en Rijkswaterstaat samen. Waterschappen en Rijkswaterstaat werken intensief samen om de beschikbare mogelijkheden van het gehele watersysteem optimaal te benutten zonder belemmering van beheergrenzen.</a:t>
            </a:r>
          </a:p>
          <a:p>
            <a:r>
              <a:rPr lang="nl-NL" dirty="0"/>
              <a:t>In het Bestuurlijk Platform Zoetwater (BPZ) is afgesproken dat Rijkswaterstaat – mede namens de waterschappen – opdrachtnemer is van DGWB (toen nog DGRW) en daarmee budgethouder. RWS levert het</a:t>
            </a:r>
            <a:r>
              <a:rPr lang="nl-NL" baseline="0" dirty="0"/>
              <a:t> landelijk programmateam Slim WM.</a:t>
            </a:r>
            <a:r>
              <a:rPr lang="nl-NL" dirty="0"/>
              <a:t>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8</a:t>
            </a:fld>
            <a:endParaRPr lang="nl-NL"/>
          </a:p>
        </p:txBody>
      </p:sp>
    </p:spTree>
    <p:extLst>
      <p:ext uri="{BB962C8B-B14F-4D97-AF65-F5344CB8AC3E}">
        <p14:creationId xmlns:p14="http://schemas.microsoft.com/office/powerpoint/2010/main" val="2481493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Slim Watermanagement heeft gezorgd voor slimmer operationeel waterbeheer en elkaar beter kunnen vinden en informeren, doordat:</a:t>
            </a:r>
          </a:p>
          <a:p>
            <a:pPr marL="171450" indent="-171450">
              <a:buFont typeface="Arial" panose="020B0604020202020204" pitchFamily="34" charset="0"/>
              <a:buChar char="•"/>
            </a:pPr>
            <a:r>
              <a:rPr lang="nl-NL" dirty="0"/>
              <a:t>aanwezige kennis bi</a:t>
            </a:r>
            <a:r>
              <a:rPr lang="nl-NL" baseline="0" dirty="0"/>
              <a:t>j de individuele waterbeheerders is samengebracht (o.a. via de systeemanalyses) en gezamenlijke kennis is geworden</a:t>
            </a:r>
            <a:r>
              <a:rPr lang="nl-NL" dirty="0"/>
              <a:t>;</a:t>
            </a:r>
          </a:p>
          <a:p>
            <a:pPr marL="171450" indent="-171450">
              <a:buFont typeface="Arial" panose="020B0604020202020204" pitchFamily="34" charset="0"/>
              <a:buChar char="•"/>
            </a:pPr>
            <a:r>
              <a:rPr lang="nl-NL" dirty="0"/>
              <a:t>samenwerking is versterkt, doordat iedereen met dezelfde basis werkt voor operationele beslissingen, omdat een gezamenlijke redeneerlijn aanwezig is.</a:t>
            </a:r>
          </a:p>
          <a:p>
            <a:pPr marL="171450" indent="-171450">
              <a:buFont typeface="Arial" panose="020B0604020202020204" pitchFamily="34" charset="0"/>
              <a:buChar char="•"/>
            </a:pPr>
            <a:r>
              <a:rPr lang="nl-NL" baseline="0" dirty="0"/>
              <a:t>er kennis is van elkaars systemen en dezelfde redeneerlijnen worden gehanteerd. Hierdoor informeren de waterbeheerders elkaar eerder (vragen eerder om hulp of waarschuwen elkaar eerder). Het informatiescherm Slim WM helpt hierbij ,maar ook WhatsApp.</a:t>
            </a:r>
          </a:p>
          <a:p>
            <a:pPr marL="0" indent="0">
              <a:buFont typeface="Arial" panose="020B0604020202020204" pitchFamily="34" charset="0"/>
              <a:buNone/>
            </a:pPr>
            <a:r>
              <a:rPr lang="nl-NL" baseline="0" dirty="0"/>
              <a:t>Dit alles is cruciaal.</a:t>
            </a: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10</a:t>
            </a:fld>
            <a:endParaRPr lang="nl-NL"/>
          </a:p>
        </p:txBody>
      </p:sp>
    </p:spTree>
    <p:extLst>
      <p:ext uri="{BB962C8B-B14F-4D97-AF65-F5344CB8AC3E}">
        <p14:creationId xmlns:p14="http://schemas.microsoft.com/office/powerpoint/2010/main" val="1048933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Slim Watermanagement heeft gezorgd</a:t>
            </a:r>
            <a:r>
              <a:rPr lang="nl-NL" baseline="0" dirty="0"/>
              <a:t> voor een verandering in het waterbeheer. Hiermee zijn zeker niet alle problemen in het waterbeheer op te lossen, maar is het operationeel waterbeheer wel robuuster geworden en worden de mogelijkheden van het watersysteem beter benut.</a:t>
            </a:r>
          </a:p>
          <a:p>
            <a:r>
              <a:rPr lang="nl-NL" dirty="0"/>
              <a:t>Om</a:t>
            </a:r>
            <a:r>
              <a:rPr lang="nl-NL" baseline="0" dirty="0"/>
              <a:t> klimaatverandering (het wordt droger en natter) het hoofd te kunnen bieden is (veel) meer nodig dan Slim WM.  </a:t>
            </a:r>
          </a:p>
          <a:p>
            <a:r>
              <a:rPr lang="nl-NL" baseline="0" dirty="0"/>
              <a:t>Slim WM is een ‘no </a:t>
            </a:r>
            <a:r>
              <a:rPr lang="nl-NL" baseline="0" dirty="0" err="1"/>
              <a:t>regret</a:t>
            </a:r>
            <a:r>
              <a:rPr lang="nl-NL" baseline="0" dirty="0"/>
              <a:t>’ maatregel.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11</a:t>
            </a:fld>
            <a:endParaRPr lang="nl-NL"/>
          </a:p>
        </p:txBody>
      </p:sp>
    </p:spTree>
    <p:extLst>
      <p:ext uri="{BB962C8B-B14F-4D97-AF65-F5344CB8AC3E}">
        <p14:creationId xmlns:p14="http://schemas.microsoft.com/office/powerpoint/2010/main" val="550695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resultaten van de eerste planperiode zijn</a:t>
            </a:r>
            <a:r>
              <a:rPr lang="nl-NL" baseline="0" dirty="0"/>
              <a:t> gericht op het versterken van de instrumenten en de samenwerking.</a:t>
            </a:r>
          </a:p>
          <a:p>
            <a:r>
              <a:rPr lang="nl-NL" baseline="0" dirty="0"/>
              <a:t>Met name samenwerking (elkaar weten te vinden en kennen) blijkt een belangrijke randvoorwaarde voor Slim WM. Als je elkaar niet weet te vinden en niet wil/kunt samenwerken, hebben de Slim WM-instrumenten geen/minder waarde.</a:t>
            </a:r>
            <a:endParaRPr lang="nl-NL" dirty="0"/>
          </a:p>
          <a:p>
            <a:endParaRPr lang="nl-NL" dirty="0"/>
          </a:p>
        </p:txBody>
      </p:sp>
      <p:sp>
        <p:nvSpPr>
          <p:cNvPr id="4" name="Tijdelijke aanduiding voor dianummer 3"/>
          <p:cNvSpPr>
            <a:spLocks noGrp="1"/>
          </p:cNvSpPr>
          <p:nvPr>
            <p:ph type="sldNum" sz="quarter" idx="5"/>
          </p:nvPr>
        </p:nvSpPr>
        <p:spPr/>
        <p:txBody>
          <a:bodyPr/>
          <a:lstStyle/>
          <a:p>
            <a:fld id="{6CAAA6B2-C79F-4797-AB95-586737C331D6}" type="slidenum">
              <a:rPr lang="nl-NL" smtClean="0"/>
              <a:t>12</a:t>
            </a:fld>
            <a:endParaRPr lang="nl-NL"/>
          </a:p>
        </p:txBody>
      </p:sp>
    </p:spTree>
    <p:extLst>
      <p:ext uri="{BB962C8B-B14F-4D97-AF65-F5344CB8AC3E}">
        <p14:creationId xmlns:p14="http://schemas.microsoft.com/office/powerpoint/2010/main" val="2134717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1">
    <p:spTree>
      <p:nvGrpSpPr>
        <p:cNvPr id="1" name=""/>
        <p:cNvGrpSpPr/>
        <p:nvPr/>
      </p:nvGrpSpPr>
      <p:grpSpPr>
        <a:xfrm>
          <a:off x="0" y="0"/>
          <a:ext cx="0" cy="0"/>
          <a:chOff x="0" y="0"/>
          <a:chExt cx="0" cy="0"/>
        </a:xfrm>
      </p:grpSpPr>
      <p:pic>
        <p:nvPicPr>
          <p:cNvPr id="4" name="Afbeelding 3" descr="Afbeelding met Graphics, Lettertype, logo, grafische vormgeving&#10;&#10;Automatisch gegenereerde beschrijving">
            <a:extLst>
              <a:ext uri="{FF2B5EF4-FFF2-40B4-BE49-F238E27FC236}">
                <a16:creationId xmlns:a16="http://schemas.microsoft.com/office/drawing/2014/main" id="{497B1995-45B4-1DDA-FB58-A8983D92F7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38305" y="404664"/>
            <a:ext cx="1916877" cy="1148180"/>
          </a:xfrm>
          <a:prstGeom prst="rect">
            <a:avLst/>
          </a:prstGeom>
        </p:spPr>
      </p:pic>
      <p:sp>
        <p:nvSpPr>
          <p:cNvPr id="2" name="Titel 1"/>
          <p:cNvSpPr>
            <a:spLocks noGrp="1"/>
          </p:cNvSpPr>
          <p:nvPr>
            <p:ph type="ctrTitle"/>
          </p:nvPr>
        </p:nvSpPr>
        <p:spPr>
          <a:xfrm>
            <a:off x="914400" y="3687167"/>
            <a:ext cx="10363200" cy="1470025"/>
          </a:xfrm>
        </p:spPr>
        <p:txBody>
          <a:bodyPr anchor="t"/>
          <a:lstStyle>
            <a:lvl1pPr algn="l">
              <a:defRPr>
                <a:solidFill>
                  <a:srgbClr val="009EE1"/>
                </a:solidFill>
              </a:defRPr>
            </a:lvl1pPr>
          </a:lstStyle>
          <a:p>
            <a:r>
              <a:rPr lang="nl-NL"/>
              <a:t>Klik om stijl te bewerken</a:t>
            </a:r>
            <a:endParaRPr lang="nl-NL" dirty="0"/>
          </a:p>
        </p:txBody>
      </p:sp>
      <p:sp>
        <p:nvSpPr>
          <p:cNvPr id="3" name="Ondertitel 2"/>
          <p:cNvSpPr>
            <a:spLocks noGrp="1"/>
          </p:cNvSpPr>
          <p:nvPr>
            <p:ph type="subTitle" idx="1"/>
          </p:nvPr>
        </p:nvSpPr>
        <p:spPr>
          <a:xfrm>
            <a:off x="914400" y="2302791"/>
            <a:ext cx="9448800" cy="1264190"/>
          </a:xfrm>
        </p:spPr>
        <p:txBody>
          <a:bodyPr anchor="b">
            <a:normAutofit/>
          </a:bodyPr>
          <a:lstStyle>
            <a:lvl1pPr marL="0" indent="0" algn="l">
              <a:buNone/>
              <a:defRPr sz="2400">
                <a:solidFill>
                  <a:srgbClr val="009EE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Tree>
    <p:extLst>
      <p:ext uri="{BB962C8B-B14F-4D97-AF65-F5344CB8AC3E}">
        <p14:creationId xmlns:p14="http://schemas.microsoft.com/office/powerpoint/2010/main" val="4199446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indpagina">
    <p:spTree>
      <p:nvGrpSpPr>
        <p:cNvPr id="1" name=""/>
        <p:cNvGrpSpPr/>
        <p:nvPr/>
      </p:nvGrpSpPr>
      <p:grpSpPr>
        <a:xfrm>
          <a:off x="0" y="0"/>
          <a:ext cx="0" cy="0"/>
          <a:chOff x="0" y="0"/>
          <a:chExt cx="0" cy="0"/>
        </a:xfrm>
      </p:grpSpPr>
      <p:pic>
        <p:nvPicPr>
          <p:cNvPr id="5" name="Afbeelding 4" descr="Afbeelding met Graphics, Lettertype, logo, grafische vormgeving&#10;&#10;Automatisch gegenereerde beschrijving">
            <a:extLst>
              <a:ext uri="{FF2B5EF4-FFF2-40B4-BE49-F238E27FC236}">
                <a16:creationId xmlns:a16="http://schemas.microsoft.com/office/drawing/2014/main" id="{208BF690-4DA1-5998-6222-926FD00AA2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0370" y="4170850"/>
            <a:ext cx="2667673" cy="1597896"/>
          </a:xfrm>
          <a:prstGeom prst="rect">
            <a:avLst/>
          </a:prstGeom>
        </p:spPr>
      </p:pic>
      <p:sp>
        <p:nvSpPr>
          <p:cNvPr id="2" name="Ondertitel 2">
            <a:extLst>
              <a:ext uri="{FF2B5EF4-FFF2-40B4-BE49-F238E27FC236}">
                <a16:creationId xmlns:a16="http://schemas.microsoft.com/office/drawing/2014/main" id="{32686B70-B9FD-1113-1665-3C8DBDA57DCE}"/>
              </a:ext>
            </a:extLst>
          </p:cNvPr>
          <p:cNvSpPr>
            <a:spLocks noGrp="1"/>
          </p:cNvSpPr>
          <p:nvPr>
            <p:ph type="subTitle" idx="1"/>
          </p:nvPr>
        </p:nvSpPr>
        <p:spPr>
          <a:xfrm>
            <a:off x="4439816" y="5247753"/>
            <a:ext cx="7200800" cy="1264190"/>
          </a:xfrm>
        </p:spPr>
        <p:txBody>
          <a:bodyPr anchor="t">
            <a:normAutofit/>
          </a:bodyPr>
          <a:lstStyle>
            <a:lvl1pPr marL="0" indent="0" algn="l">
              <a:buNone/>
              <a:defRPr sz="2400">
                <a:solidFill>
                  <a:srgbClr val="009EE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
        <p:nvSpPr>
          <p:cNvPr id="3" name="Tijdelijke aanduiding voor inhoud 3">
            <a:extLst>
              <a:ext uri="{FF2B5EF4-FFF2-40B4-BE49-F238E27FC236}">
                <a16:creationId xmlns:a16="http://schemas.microsoft.com/office/drawing/2014/main" id="{926857C3-E40A-3117-3016-CCC7003DC5B5}"/>
              </a:ext>
            </a:extLst>
          </p:cNvPr>
          <p:cNvSpPr>
            <a:spLocks noGrp="1"/>
          </p:cNvSpPr>
          <p:nvPr>
            <p:ph sz="half" idx="2" hasCustomPrompt="1"/>
          </p:nvPr>
        </p:nvSpPr>
        <p:spPr>
          <a:xfrm>
            <a:off x="0" y="1"/>
            <a:ext cx="12192000" cy="342899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 </a:t>
            </a:r>
          </a:p>
        </p:txBody>
      </p:sp>
      <p:sp>
        <p:nvSpPr>
          <p:cNvPr id="4" name="Titel 3">
            <a:extLst>
              <a:ext uri="{FF2B5EF4-FFF2-40B4-BE49-F238E27FC236}">
                <a16:creationId xmlns:a16="http://schemas.microsoft.com/office/drawing/2014/main" id="{9594C157-B0DA-7CE5-1E9D-2C05E5328C36}"/>
              </a:ext>
            </a:extLst>
          </p:cNvPr>
          <p:cNvSpPr>
            <a:spLocks noGrp="1"/>
          </p:cNvSpPr>
          <p:nvPr>
            <p:ph type="title"/>
          </p:nvPr>
        </p:nvSpPr>
        <p:spPr>
          <a:xfrm>
            <a:off x="4439816" y="3933056"/>
            <a:ext cx="10972800" cy="1143000"/>
          </a:xfrm>
        </p:spPr>
        <p:txBody>
          <a:bodyPr/>
          <a:lstStyle/>
          <a:p>
            <a:r>
              <a:rPr lang="nl-NL"/>
              <a:t>Klik om stijl te bewerken</a:t>
            </a:r>
          </a:p>
        </p:txBody>
      </p:sp>
    </p:spTree>
    <p:extLst>
      <p:ext uri="{BB962C8B-B14F-4D97-AF65-F5344CB8AC3E}">
        <p14:creationId xmlns:p14="http://schemas.microsoft.com/office/powerpoint/2010/main" val="2914750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5" name="Afbeelding 4" descr="Afbeelding met Graphics, Lettertype, logo, grafische vormgeving&#10;&#10;Automatisch gegenereerde beschrijving">
            <a:extLst>
              <a:ext uri="{FF2B5EF4-FFF2-40B4-BE49-F238E27FC236}">
                <a16:creationId xmlns:a16="http://schemas.microsoft.com/office/drawing/2014/main" id="{D92441F9-57D5-DF9D-C0F9-3EAC603E05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440" y="1052736"/>
            <a:ext cx="2667672" cy="1597895"/>
          </a:xfrm>
          <a:prstGeom prst="rect">
            <a:avLst/>
          </a:prstGeom>
        </p:spPr>
      </p:pic>
      <p:sp>
        <p:nvSpPr>
          <p:cNvPr id="2" name="Ondertitel 2">
            <a:extLst>
              <a:ext uri="{FF2B5EF4-FFF2-40B4-BE49-F238E27FC236}">
                <a16:creationId xmlns:a16="http://schemas.microsoft.com/office/drawing/2014/main" id="{B1EBD6A8-7D99-44A5-BA2B-18E6BF1D8A2E}"/>
              </a:ext>
            </a:extLst>
          </p:cNvPr>
          <p:cNvSpPr>
            <a:spLocks noGrp="1"/>
          </p:cNvSpPr>
          <p:nvPr>
            <p:ph type="subTitle" idx="1"/>
          </p:nvPr>
        </p:nvSpPr>
        <p:spPr>
          <a:xfrm>
            <a:off x="4329666" y="584188"/>
            <a:ext cx="7200800" cy="1264190"/>
          </a:xfrm>
        </p:spPr>
        <p:txBody>
          <a:bodyPr anchor="b">
            <a:normAutofit/>
          </a:bodyPr>
          <a:lstStyle>
            <a:lvl1pPr marL="0" indent="0" algn="l">
              <a:buNone/>
              <a:defRPr sz="2400">
                <a:solidFill>
                  <a:srgbClr val="009EE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
        <p:nvSpPr>
          <p:cNvPr id="3" name="Tijdelijke aanduiding voor inhoud 3">
            <a:extLst>
              <a:ext uri="{FF2B5EF4-FFF2-40B4-BE49-F238E27FC236}">
                <a16:creationId xmlns:a16="http://schemas.microsoft.com/office/drawing/2014/main" id="{6C6DBE42-740E-58A6-8A3C-8C03F8A2C655}"/>
              </a:ext>
            </a:extLst>
          </p:cNvPr>
          <p:cNvSpPr>
            <a:spLocks noGrp="1"/>
          </p:cNvSpPr>
          <p:nvPr>
            <p:ph sz="half" idx="2" hasCustomPrompt="1"/>
          </p:nvPr>
        </p:nvSpPr>
        <p:spPr>
          <a:xfrm>
            <a:off x="0" y="3428999"/>
            <a:ext cx="12192000" cy="342900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 </a:t>
            </a:r>
          </a:p>
        </p:txBody>
      </p:sp>
      <p:sp>
        <p:nvSpPr>
          <p:cNvPr id="4" name="Titel 3">
            <a:extLst>
              <a:ext uri="{FF2B5EF4-FFF2-40B4-BE49-F238E27FC236}">
                <a16:creationId xmlns:a16="http://schemas.microsoft.com/office/drawing/2014/main" id="{40D00341-905C-C54C-52B3-0BF3DE8E4516}"/>
              </a:ext>
            </a:extLst>
          </p:cNvPr>
          <p:cNvSpPr>
            <a:spLocks noGrp="1"/>
          </p:cNvSpPr>
          <p:nvPr>
            <p:ph type="title"/>
          </p:nvPr>
        </p:nvSpPr>
        <p:spPr>
          <a:xfrm>
            <a:off x="4329666" y="1896815"/>
            <a:ext cx="10972800" cy="1143000"/>
          </a:xfrm>
        </p:spPr>
        <p:txBody>
          <a:bodyPr/>
          <a:lstStyle/>
          <a:p>
            <a:r>
              <a:rPr lang="nl-NL"/>
              <a:t>Klik om stijl te bewerken</a:t>
            </a:r>
          </a:p>
        </p:txBody>
      </p:sp>
    </p:spTree>
    <p:extLst>
      <p:ext uri="{BB962C8B-B14F-4D97-AF65-F5344CB8AC3E}">
        <p14:creationId xmlns:p14="http://schemas.microsoft.com/office/powerpoint/2010/main" val="1548890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 3">
    <p:spTree>
      <p:nvGrpSpPr>
        <p:cNvPr id="1" name=""/>
        <p:cNvGrpSpPr/>
        <p:nvPr/>
      </p:nvGrpSpPr>
      <p:grpSpPr>
        <a:xfrm>
          <a:off x="0" y="0"/>
          <a:ext cx="0" cy="0"/>
          <a:chOff x="0" y="0"/>
          <a:chExt cx="0" cy="0"/>
        </a:xfrm>
      </p:grpSpPr>
      <p:sp>
        <p:nvSpPr>
          <p:cNvPr id="2" name="Titel 1"/>
          <p:cNvSpPr>
            <a:spLocks noGrp="1"/>
          </p:cNvSpPr>
          <p:nvPr>
            <p:ph type="ctrTitle"/>
          </p:nvPr>
        </p:nvSpPr>
        <p:spPr>
          <a:xfrm>
            <a:off x="914400" y="3687167"/>
            <a:ext cx="10363200" cy="1470025"/>
          </a:xfrm>
        </p:spPr>
        <p:txBody>
          <a:bodyPr anchor="t"/>
          <a:lstStyle>
            <a:lvl1pPr algn="l">
              <a:defRPr>
                <a:solidFill>
                  <a:srgbClr val="009EE1"/>
                </a:solidFill>
              </a:defRPr>
            </a:lvl1pPr>
          </a:lstStyle>
          <a:p>
            <a:r>
              <a:rPr lang="nl-NL"/>
              <a:t>Klik om stijl te bewerken</a:t>
            </a:r>
            <a:endParaRPr lang="nl-NL" dirty="0"/>
          </a:p>
        </p:txBody>
      </p:sp>
      <p:sp>
        <p:nvSpPr>
          <p:cNvPr id="3" name="Ondertitel 2"/>
          <p:cNvSpPr>
            <a:spLocks noGrp="1"/>
          </p:cNvSpPr>
          <p:nvPr>
            <p:ph type="subTitle" idx="1"/>
          </p:nvPr>
        </p:nvSpPr>
        <p:spPr>
          <a:xfrm>
            <a:off x="914400" y="2302791"/>
            <a:ext cx="9448800" cy="1264190"/>
          </a:xfrm>
        </p:spPr>
        <p:txBody>
          <a:bodyPr anchor="b">
            <a:normAutofit/>
          </a:bodyPr>
          <a:lstStyle>
            <a:lvl1pPr marL="0" indent="0" algn="l">
              <a:buNone/>
              <a:defRPr sz="2400">
                <a:solidFill>
                  <a:srgbClr val="009EE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fld id="{BB2FD9FF-EF66-324E-ADF7-3D8EAED88CF1}" type="datetime1">
              <a:rPr lang="nl-NL" smtClean="0"/>
              <a:t>26-8-2024</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940800" y="6356351"/>
            <a:ext cx="2844800" cy="365125"/>
          </a:xfrm>
        </p:spPr>
        <p:txBody>
          <a:bodyPr/>
          <a:lstStyle>
            <a:lvl1pPr>
              <a:defRPr>
                <a:solidFill>
                  <a:srgbClr val="D87F15"/>
                </a:solidFill>
              </a:defRPr>
            </a:lvl1pPr>
          </a:lstStyle>
          <a:p>
            <a:fld id="{BC317D07-B448-4E2A-A2C2-18D84BEFB255}" type="slidenum">
              <a:rPr lang="nl-NL" smtClean="0"/>
              <a:pPr/>
              <a:t>‹nr.›</a:t>
            </a:fld>
            <a:endParaRPr lang="nl-NL" dirty="0"/>
          </a:p>
        </p:txBody>
      </p:sp>
    </p:spTree>
    <p:extLst>
      <p:ext uri="{BB962C8B-B14F-4D97-AF65-F5344CB8AC3E}">
        <p14:creationId xmlns:p14="http://schemas.microsoft.com/office/powerpoint/2010/main" val="1683105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609600" y="731836"/>
            <a:ext cx="10972800" cy="1143000"/>
          </a:xfrm>
        </p:spPr>
        <p:txBody>
          <a:bodyPr/>
          <a:lstStyle>
            <a:lvl1pPr algn="l">
              <a:defRPr>
                <a:solidFill>
                  <a:srgbClr val="009EE1"/>
                </a:solidFill>
              </a:defRPr>
            </a:lvl1pPr>
          </a:lstStyle>
          <a:p>
            <a:r>
              <a:rPr lang="nl-NL"/>
              <a:t>Klik om stijl te bewerken</a:t>
            </a:r>
            <a:endParaRPr lang="nl-NL" dirty="0"/>
          </a:p>
        </p:txBody>
      </p:sp>
      <p:sp>
        <p:nvSpPr>
          <p:cNvPr id="3" name="Tijdelijke aanduiding voor inhoud 2"/>
          <p:cNvSpPr>
            <a:spLocks noGrp="1"/>
          </p:cNvSpPr>
          <p:nvPr>
            <p:ph idx="1"/>
          </p:nvPr>
        </p:nvSpPr>
        <p:spPr>
          <a:xfrm>
            <a:off x="609600" y="1874836"/>
            <a:ext cx="10972800" cy="4251328"/>
          </a:xfrm>
        </p:spPr>
        <p:txBody>
          <a:bodyPr>
            <a:normAutofit/>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endParaRPr lang="nl-NL" dirty="0"/>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‹nr.›</a:t>
            </a:fld>
            <a:endParaRPr lang="nl-NL"/>
          </a:p>
        </p:txBody>
      </p:sp>
      <p:sp>
        <p:nvSpPr>
          <p:cNvPr id="4" name="Tijdelijke aanduiding voor datum 3">
            <a:extLst>
              <a:ext uri="{FF2B5EF4-FFF2-40B4-BE49-F238E27FC236}">
                <a16:creationId xmlns:a16="http://schemas.microsoft.com/office/drawing/2014/main" id="{0328C22D-560E-5A05-721E-C00721F33944}"/>
              </a:ext>
            </a:extLst>
          </p:cNvPr>
          <p:cNvSpPr>
            <a:spLocks noGrp="1"/>
          </p:cNvSpPr>
          <p:nvPr>
            <p:ph type="dt" sz="half" idx="2"/>
          </p:nvPr>
        </p:nvSpPr>
        <p:spPr>
          <a:xfrm>
            <a:off x="609600" y="6453336"/>
            <a:ext cx="2844800" cy="268140"/>
          </a:xfrm>
          <a:prstGeom prst="rect">
            <a:avLst/>
          </a:prstGeom>
        </p:spPr>
        <p:txBody>
          <a:bodyPr/>
          <a:lstStyle>
            <a:lvl1pPr>
              <a:defRPr sz="1200">
                <a:solidFill>
                  <a:schemeClr val="bg1">
                    <a:lumMod val="65000"/>
                  </a:schemeClr>
                </a:solidFill>
              </a:defRPr>
            </a:lvl1pPr>
          </a:lstStyle>
          <a:p>
            <a:fld id="{AE1983C8-B037-604D-9AD1-B860E5F9FDDF}" type="datetime1">
              <a:rPr lang="nl-NL" smtClean="0"/>
              <a:t>26-8-2024</a:t>
            </a:fld>
            <a:endParaRPr lang="nl-NL" dirty="0"/>
          </a:p>
        </p:txBody>
      </p:sp>
    </p:spTree>
    <p:extLst>
      <p:ext uri="{BB962C8B-B14F-4D97-AF65-F5344CB8AC3E}">
        <p14:creationId xmlns:p14="http://schemas.microsoft.com/office/powerpoint/2010/main" val="40974112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el, tekst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609600" y="548680"/>
            <a:ext cx="5126360" cy="1143000"/>
          </a:xfrm>
        </p:spPr>
        <p:txBody>
          <a:bodyPr/>
          <a:lstStyle/>
          <a:p>
            <a:r>
              <a:rPr lang="nl-NL"/>
              <a:t>Klik om stijl te bewerken</a:t>
            </a:r>
            <a:endParaRPr lang="nl-NL" dirty="0"/>
          </a:p>
        </p:txBody>
      </p:sp>
      <p:sp>
        <p:nvSpPr>
          <p:cNvPr id="3" name="Tijdelijke aanduiding voor inhoud 2"/>
          <p:cNvSpPr>
            <a:spLocks noGrp="1"/>
          </p:cNvSpPr>
          <p:nvPr>
            <p:ph sz="half" idx="1"/>
          </p:nvPr>
        </p:nvSpPr>
        <p:spPr>
          <a:xfrm>
            <a:off x="609600" y="1921866"/>
            <a:ext cx="5126360" cy="42042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hasCustomPrompt="1"/>
          </p:nvPr>
        </p:nvSpPr>
        <p:spPr>
          <a:xfrm>
            <a:off x="6096000" y="0"/>
            <a:ext cx="6096000" cy="685799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 </a:t>
            </a:r>
          </a:p>
        </p:txBody>
      </p:sp>
      <p:sp>
        <p:nvSpPr>
          <p:cNvPr id="5" name="Tijdelijke aanduiding voor datum 4"/>
          <p:cNvSpPr>
            <a:spLocks noGrp="1"/>
          </p:cNvSpPr>
          <p:nvPr>
            <p:ph type="dt" sz="half" idx="10"/>
          </p:nvPr>
        </p:nvSpPr>
        <p:spPr>
          <a:xfrm>
            <a:off x="609600" y="6356351"/>
            <a:ext cx="2844800" cy="365125"/>
          </a:xfrm>
          <a:prstGeom prst="rect">
            <a:avLst/>
          </a:prstGeom>
        </p:spPr>
        <p:txBody>
          <a:bodyPr/>
          <a:lstStyle/>
          <a:p>
            <a:fld id="{684291F1-BB61-274C-B4E8-6CFA19197A0F}" type="datetime1">
              <a:rPr lang="nl-NL" smtClean="0"/>
              <a:t>26-8-2024</a:t>
            </a:fld>
            <a:endParaRPr lang="nl-NL"/>
          </a:p>
        </p:txBody>
      </p:sp>
    </p:spTree>
    <p:extLst>
      <p:ext uri="{BB962C8B-B14F-4D97-AF65-F5344CB8AC3E}">
        <p14:creationId xmlns:p14="http://schemas.microsoft.com/office/powerpoint/2010/main" val="11952886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beelding, titel en tekst">
    <p:spTree>
      <p:nvGrpSpPr>
        <p:cNvPr id="1" name=""/>
        <p:cNvGrpSpPr/>
        <p:nvPr/>
      </p:nvGrpSpPr>
      <p:grpSpPr>
        <a:xfrm>
          <a:off x="0" y="0"/>
          <a:ext cx="0" cy="0"/>
          <a:chOff x="0" y="0"/>
          <a:chExt cx="0" cy="0"/>
        </a:xfrm>
      </p:grpSpPr>
      <p:sp>
        <p:nvSpPr>
          <p:cNvPr id="4" name="Tijdelijke aanduiding voor inhoud 3"/>
          <p:cNvSpPr>
            <a:spLocks noGrp="1"/>
          </p:cNvSpPr>
          <p:nvPr>
            <p:ph sz="half" idx="2" hasCustomPrompt="1"/>
          </p:nvPr>
        </p:nvSpPr>
        <p:spPr>
          <a:xfrm>
            <a:off x="0" y="0"/>
            <a:ext cx="6096000" cy="685799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 </a:t>
            </a:r>
          </a:p>
        </p:txBody>
      </p:sp>
      <p:sp>
        <p:nvSpPr>
          <p:cNvPr id="2" name="Titel 1"/>
          <p:cNvSpPr>
            <a:spLocks noGrp="1"/>
          </p:cNvSpPr>
          <p:nvPr>
            <p:ph type="title"/>
          </p:nvPr>
        </p:nvSpPr>
        <p:spPr>
          <a:xfrm>
            <a:off x="6456040" y="548680"/>
            <a:ext cx="5126360" cy="1143000"/>
          </a:xfrm>
        </p:spPr>
        <p:txBody>
          <a:bodyPr/>
          <a:lstStyle/>
          <a:p>
            <a:r>
              <a:rPr lang="nl-NL"/>
              <a:t>Klik om stijl te bewerken</a:t>
            </a:r>
            <a:endParaRPr lang="nl-NL" dirty="0"/>
          </a:p>
        </p:txBody>
      </p:sp>
      <p:sp>
        <p:nvSpPr>
          <p:cNvPr id="3" name="Tijdelijke aanduiding voor inhoud 2"/>
          <p:cNvSpPr>
            <a:spLocks noGrp="1"/>
          </p:cNvSpPr>
          <p:nvPr>
            <p:ph sz="half" idx="1"/>
          </p:nvPr>
        </p:nvSpPr>
        <p:spPr>
          <a:xfrm>
            <a:off x="6456040" y="1921866"/>
            <a:ext cx="5126360" cy="42042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17963962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datum 2"/>
          <p:cNvSpPr>
            <a:spLocks noGrp="1"/>
          </p:cNvSpPr>
          <p:nvPr>
            <p:ph type="dt" sz="half" idx="10"/>
          </p:nvPr>
        </p:nvSpPr>
        <p:spPr>
          <a:xfrm>
            <a:off x="609600" y="6356351"/>
            <a:ext cx="2844800" cy="365125"/>
          </a:xfrm>
          <a:prstGeom prst="rect">
            <a:avLst/>
          </a:prstGeom>
        </p:spPr>
        <p:txBody>
          <a:bodyPr/>
          <a:lstStyle/>
          <a:p>
            <a:fld id="{BEC1BA4E-3F60-D344-9192-8E7E17128FDC}" type="datetime1">
              <a:rPr lang="nl-NL" smtClean="0"/>
              <a:t>26-8-2024</a:t>
            </a:fld>
            <a:endParaRPr lang="nl-NL"/>
          </a:p>
        </p:txBody>
      </p:sp>
      <p:sp>
        <p:nvSpPr>
          <p:cNvPr id="4" name="Tijdelijke aanduiding voor voettekst 3"/>
          <p:cNvSpPr>
            <a:spLocks noGrp="1"/>
          </p:cNvSpPr>
          <p:nvPr>
            <p:ph type="ftr" sz="quarter" idx="11"/>
          </p:nvPr>
        </p:nvSpPr>
        <p:spPr>
          <a:xfrm>
            <a:off x="4165600" y="6356351"/>
            <a:ext cx="38608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1877184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609600" y="6356351"/>
            <a:ext cx="2844800" cy="365125"/>
          </a:xfrm>
          <a:prstGeom prst="rect">
            <a:avLst/>
          </a:prstGeom>
        </p:spPr>
        <p:txBody>
          <a:bodyPr/>
          <a:lstStyle/>
          <a:p>
            <a:fld id="{05BC60B0-766D-324E-9AA0-0DF52C1DF709}" type="datetime1">
              <a:rPr lang="nl-NL" smtClean="0"/>
              <a:t>26-8-2024</a:t>
            </a:fld>
            <a:endParaRPr lang="nl-NL"/>
          </a:p>
        </p:txBody>
      </p:sp>
      <p:sp>
        <p:nvSpPr>
          <p:cNvPr id="3" name="Tijdelijke aanduiding voor voettekst 2"/>
          <p:cNvSpPr>
            <a:spLocks noGrp="1"/>
          </p:cNvSpPr>
          <p:nvPr>
            <p:ph type="ftr" sz="quarter" idx="11"/>
          </p:nvPr>
        </p:nvSpPr>
        <p:spPr>
          <a:xfrm>
            <a:off x="4165600" y="6356351"/>
            <a:ext cx="38608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4091828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te afbeelding met titel">
    <p:spTree>
      <p:nvGrpSpPr>
        <p:cNvPr id="1" name=""/>
        <p:cNvGrpSpPr/>
        <p:nvPr/>
      </p:nvGrpSpPr>
      <p:grpSpPr>
        <a:xfrm>
          <a:off x="0" y="0"/>
          <a:ext cx="0" cy="0"/>
          <a:chOff x="0" y="0"/>
          <a:chExt cx="0" cy="0"/>
        </a:xfrm>
      </p:grpSpPr>
      <p:sp>
        <p:nvSpPr>
          <p:cNvPr id="10" name="Tijdelijke aanduiding voor inhoud 3">
            <a:extLst>
              <a:ext uri="{FF2B5EF4-FFF2-40B4-BE49-F238E27FC236}">
                <a16:creationId xmlns:a16="http://schemas.microsoft.com/office/drawing/2014/main" id="{6ABF810D-CC7A-4215-4427-E20D20BD68B2}"/>
              </a:ext>
            </a:extLst>
          </p:cNvPr>
          <p:cNvSpPr>
            <a:spLocks noGrp="1"/>
          </p:cNvSpPr>
          <p:nvPr>
            <p:ph sz="half" idx="2" hasCustomPrompt="1"/>
          </p:nvPr>
        </p:nvSpPr>
        <p:spPr>
          <a:xfrm>
            <a:off x="0" y="1"/>
            <a:ext cx="12192000" cy="5800576"/>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 </a:t>
            </a:r>
          </a:p>
        </p:txBody>
      </p:sp>
      <p:sp>
        <p:nvSpPr>
          <p:cNvPr id="3" name="Titel 2">
            <a:extLst>
              <a:ext uri="{FF2B5EF4-FFF2-40B4-BE49-F238E27FC236}">
                <a16:creationId xmlns:a16="http://schemas.microsoft.com/office/drawing/2014/main" id="{9CCBA55B-9F8B-FC1A-3377-8CE48C4FB2A2}"/>
              </a:ext>
            </a:extLst>
          </p:cNvPr>
          <p:cNvSpPr>
            <a:spLocks noGrp="1"/>
          </p:cNvSpPr>
          <p:nvPr>
            <p:ph type="title"/>
          </p:nvPr>
        </p:nvSpPr>
        <p:spPr>
          <a:xfrm>
            <a:off x="335360" y="5800576"/>
            <a:ext cx="10972800" cy="1057424"/>
          </a:xfrm>
        </p:spPr>
        <p:txBody>
          <a:bodyPr/>
          <a:lstStyle/>
          <a:p>
            <a:r>
              <a:rPr lang="nl-NL"/>
              <a:t>Klik om stijl te bewerken</a:t>
            </a:r>
            <a:endParaRPr lang="nl-NL" dirty="0"/>
          </a:p>
        </p:txBody>
      </p:sp>
    </p:spTree>
    <p:extLst>
      <p:ext uri="{BB962C8B-B14F-4D97-AF65-F5344CB8AC3E}">
        <p14:creationId xmlns:p14="http://schemas.microsoft.com/office/powerpoint/2010/main" val="28184627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516883"/>
            <a:ext cx="10972800" cy="11430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609600" y="1874837"/>
            <a:ext cx="10972800" cy="425132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4"/>
          </p:nvPr>
        </p:nvSpPr>
        <p:spPr>
          <a:xfrm>
            <a:off x="8737600" y="6453336"/>
            <a:ext cx="2844800" cy="268140"/>
          </a:xfrm>
          <a:prstGeom prst="rect">
            <a:avLst/>
          </a:prstGeom>
        </p:spPr>
        <p:txBody>
          <a:bodyPr vert="horz" lIns="91440" tIns="45720" rIns="91440" bIns="45720" rtlCol="0" anchor="ctr"/>
          <a:lstStyle>
            <a:lvl1pPr algn="r">
              <a:defRPr sz="1200">
                <a:solidFill>
                  <a:schemeClr val="bg1">
                    <a:lumMod val="65000"/>
                  </a:schemeClr>
                </a:solidFill>
              </a:defRPr>
            </a:lvl1pPr>
          </a:lstStyle>
          <a:p>
            <a:fld id="{BC317D07-B448-4E2A-A2C2-18D84BEFB255}" type="slidenum">
              <a:rPr lang="nl-NL" smtClean="0"/>
              <a:pPr/>
              <a:t>‹nr.›</a:t>
            </a:fld>
            <a:endParaRPr lang="nl-NL" dirty="0"/>
          </a:p>
        </p:txBody>
      </p:sp>
      <p:sp>
        <p:nvSpPr>
          <p:cNvPr id="4" name="Tijdelijke aanduiding voor datum 3">
            <a:extLst>
              <a:ext uri="{FF2B5EF4-FFF2-40B4-BE49-F238E27FC236}">
                <a16:creationId xmlns:a16="http://schemas.microsoft.com/office/drawing/2014/main" id="{87A08C67-5B4E-891C-E1F7-7B9293CA1C7A}"/>
              </a:ext>
            </a:extLst>
          </p:cNvPr>
          <p:cNvSpPr>
            <a:spLocks noGrp="1"/>
          </p:cNvSpPr>
          <p:nvPr>
            <p:ph type="dt" sz="half" idx="2"/>
          </p:nvPr>
        </p:nvSpPr>
        <p:spPr>
          <a:xfrm>
            <a:off x="609600" y="6453336"/>
            <a:ext cx="2844800" cy="268140"/>
          </a:xfrm>
          <a:prstGeom prst="rect">
            <a:avLst/>
          </a:prstGeom>
        </p:spPr>
        <p:txBody>
          <a:bodyPr/>
          <a:lstStyle>
            <a:lvl1pPr>
              <a:defRPr sz="1200">
                <a:solidFill>
                  <a:schemeClr val="bg1">
                    <a:lumMod val="65000"/>
                  </a:schemeClr>
                </a:solidFill>
              </a:defRPr>
            </a:lvl1pPr>
          </a:lstStyle>
          <a:p>
            <a:fld id="{4D780403-1957-8347-8047-B753B7ECF539}" type="datetime1">
              <a:rPr lang="nl-NL" smtClean="0"/>
              <a:t>26-8-2024</a:t>
            </a:fld>
            <a:endParaRPr lang="nl-NL" dirty="0"/>
          </a:p>
        </p:txBody>
      </p:sp>
      <p:sp>
        <p:nvSpPr>
          <p:cNvPr id="5" name="Tijdelijke aanduiding voor voettekst 4">
            <a:extLst>
              <a:ext uri="{FF2B5EF4-FFF2-40B4-BE49-F238E27FC236}">
                <a16:creationId xmlns:a16="http://schemas.microsoft.com/office/drawing/2014/main" id="{A22265ED-792D-57ED-ACDE-D6FE544A161E}"/>
              </a:ext>
            </a:extLst>
          </p:cNvPr>
          <p:cNvSpPr>
            <a:spLocks noGrp="1"/>
          </p:cNvSpPr>
          <p:nvPr>
            <p:ph type="ftr" sz="quarter" idx="3"/>
          </p:nvPr>
        </p:nvSpPr>
        <p:spPr>
          <a:xfrm>
            <a:off x="4165600" y="6453336"/>
            <a:ext cx="3860800" cy="268140"/>
          </a:xfrm>
          <a:prstGeom prst="rect">
            <a:avLst/>
          </a:prstGeom>
        </p:spPr>
        <p:txBody>
          <a:bodyPr/>
          <a:lstStyle>
            <a:lvl1pPr>
              <a:defRPr sz="1200">
                <a:solidFill>
                  <a:schemeClr val="bg1">
                    <a:lumMod val="65000"/>
                  </a:schemeClr>
                </a:solidFill>
              </a:defRPr>
            </a:lvl1pPr>
          </a:lstStyle>
          <a:p>
            <a:endParaRPr lang="nl-NL" dirty="0"/>
          </a:p>
        </p:txBody>
      </p:sp>
    </p:spTree>
    <p:extLst>
      <p:ext uri="{BB962C8B-B14F-4D97-AF65-F5344CB8AC3E}">
        <p14:creationId xmlns:p14="http://schemas.microsoft.com/office/powerpoint/2010/main" val="330851782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hf hdr="0"/>
  <p:txStyles>
    <p:titleStyle>
      <a:lvl1pPr algn="l" defTabSz="914400" rtl="0" eaLnBrk="1" latinLnBrk="0" hangingPunct="1">
        <a:spcBef>
          <a:spcPct val="0"/>
        </a:spcBef>
        <a:buNone/>
        <a:defRPr sz="4000" kern="1200">
          <a:solidFill>
            <a:srgbClr val="009EE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Clr>
          <a:srgbClr val="D87F15"/>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6b4ip5qO0kc"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326340-3FE8-8DF2-6DE5-50192C0D4E84}"/>
              </a:ext>
            </a:extLst>
          </p:cNvPr>
          <p:cNvSpPr>
            <a:spLocks noGrp="1"/>
          </p:cNvSpPr>
          <p:nvPr>
            <p:ph type="ctrTitle"/>
          </p:nvPr>
        </p:nvSpPr>
        <p:spPr/>
        <p:txBody>
          <a:bodyPr anchor="t">
            <a:normAutofit/>
          </a:bodyPr>
          <a:lstStyle/>
          <a:p>
            <a:r>
              <a:rPr lang="nl-NL" dirty="0"/>
              <a:t>Met elkaar het water in Nederland nog slimmer verdelen</a:t>
            </a:r>
          </a:p>
        </p:txBody>
      </p:sp>
      <p:sp>
        <p:nvSpPr>
          <p:cNvPr id="10" name="Ondertitel 9">
            <a:extLst>
              <a:ext uri="{FF2B5EF4-FFF2-40B4-BE49-F238E27FC236}">
                <a16:creationId xmlns:a16="http://schemas.microsoft.com/office/drawing/2014/main" id="{18AB6244-AF4C-D81E-146E-61A4ADE86BF3}"/>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14068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dijkk\AppData\Local\Microsoft\Windows\Temporary Internet Files\Content.IE5\QFXW0OGU\tube-1010910_640[1].jpg">
            <a:extLst>
              <a:ext uri="{FF2B5EF4-FFF2-40B4-BE49-F238E27FC236}">
                <a16:creationId xmlns:a16="http://schemas.microsoft.com/office/drawing/2014/main" id="{B2ED9205-8284-E835-F2E6-09583035E6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671" y="1396504"/>
            <a:ext cx="2941178" cy="356659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61501B6-9BC6-7AA1-6D5C-BF2C23D2D28A}"/>
              </a:ext>
            </a:extLst>
          </p:cNvPr>
          <p:cNvSpPr>
            <a:spLocks noGrp="1"/>
          </p:cNvSpPr>
          <p:nvPr>
            <p:ph type="title"/>
          </p:nvPr>
        </p:nvSpPr>
        <p:spPr/>
        <p:txBody>
          <a:bodyPr/>
          <a:lstStyle/>
          <a:p>
            <a:r>
              <a:rPr lang="nl-NL" dirty="0"/>
              <a:t>Slim WM heeft gezorgd voor</a:t>
            </a:r>
          </a:p>
        </p:txBody>
      </p:sp>
      <p:sp>
        <p:nvSpPr>
          <p:cNvPr id="4" name="Tijdelijke aanduiding voor voettekst 3">
            <a:extLst>
              <a:ext uri="{FF2B5EF4-FFF2-40B4-BE49-F238E27FC236}">
                <a16:creationId xmlns:a16="http://schemas.microsoft.com/office/drawing/2014/main" id="{B0732274-A7A9-66A9-9159-10118018217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672B48D-DFFA-4538-2CEB-86947E9F0D64}"/>
              </a:ext>
            </a:extLst>
          </p:cNvPr>
          <p:cNvSpPr>
            <a:spLocks noGrp="1"/>
          </p:cNvSpPr>
          <p:nvPr>
            <p:ph type="sldNum" sz="quarter" idx="12"/>
          </p:nvPr>
        </p:nvSpPr>
        <p:spPr/>
        <p:txBody>
          <a:bodyPr/>
          <a:lstStyle/>
          <a:p>
            <a:fld id="{BC317D07-B448-4E2A-A2C2-18D84BEFB255}" type="slidenum">
              <a:rPr lang="nl-NL" smtClean="0"/>
              <a:pPr/>
              <a:t>10</a:t>
            </a:fld>
            <a:endParaRPr lang="nl-NL"/>
          </a:p>
        </p:txBody>
      </p:sp>
      <p:sp>
        <p:nvSpPr>
          <p:cNvPr id="3" name="Tijdelijke aanduiding voor datum 2">
            <a:extLst>
              <a:ext uri="{FF2B5EF4-FFF2-40B4-BE49-F238E27FC236}">
                <a16:creationId xmlns:a16="http://schemas.microsoft.com/office/drawing/2014/main" id="{EC8F4A27-96A3-B451-4385-E2C3A4D69F6E}"/>
              </a:ext>
            </a:extLst>
          </p:cNvPr>
          <p:cNvSpPr>
            <a:spLocks noGrp="1"/>
          </p:cNvSpPr>
          <p:nvPr>
            <p:ph type="dt" sz="half" idx="2"/>
          </p:nvPr>
        </p:nvSpPr>
        <p:spPr/>
        <p:txBody>
          <a:bodyPr/>
          <a:lstStyle/>
          <a:p>
            <a:fld id="{BEC1BA4E-3F60-D344-9192-8E7E17128FDC}" type="datetime1">
              <a:rPr lang="nl-NL" smtClean="0"/>
              <a:pPr/>
              <a:t>26-8-2024</a:t>
            </a:fld>
            <a:endParaRPr lang="nl-NL"/>
          </a:p>
        </p:txBody>
      </p:sp>
      <p:pic>
        <p:nvPicPr>
          <p:cNvPr id="6" name="Picture 2" descr="C:\Users\dijkk\AppData\Local\Microsoft\Windows\Temporary Internet Files\Content.IE5\26A53EMM\books-1015595_960_720[1].jpg">
            <a:extLst>
              <a:ext uri="{FF2B5EF4-FFF2-40B4-BE49-F238E27FC236}">
                <a16:creationId xmlns:a16="http://schemas.microsoft.com/office/drawing/2014/main" id="{F33CAA2E-5881-3900-7BE8-5AC8BDA963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36" r="20467"/>
          <a:stretch/>
        </p:blipFill>
        <p:spPr bwMode="auto">
          <a:xfrm>
            <a:off x="2711036" y="1645580"/>
            <a:ext cx="2319820" cy="3566599"/>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01DFCD6A-11C0-3408-CCE5-4120589BF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8289" y="1958397"/>
            <a:ext cx="2343410" cy="3181524"/>
          </a:xfrm>
          <a:prstGeom prst="rect">
            <a:avLst/>
          </a:prstGeom>
        </p:spPr>
      </p:pic>
      <p:sp>
        <p:nvSpPr>
          <p:cNvPr id="9" name="Tekstvak 8">
            <a:extLst>
              <a:ext uri="{FF2B5EF4-FFF2-40B4-BE49-F238E27FC236}">
                <a16:creationId xmlns:a16="http://schemas.microsoft.com/office/drawing/2014/main" id="{4A2A0A85-5742-6C64-FD56-2FA39A923BFD}"/>
              </a:ext>
            </a:extLst>
          </p:cNvPr>
          <p:cNvSpPr txBox="1"/>
          <p:nvPr/>
        </p:nvSpPr>
        <p:spPr>
          <a:xfrm>
            <a:off x="971969" y="4417836"/>
            <a:ext cx="2532873" cy="984885"/>
          </a:xfrm>
          <a:prstGeom prst="rect">
            <a:avLst/>
          </a:prstGeom>
          <a:noFill/>
        </p:spPr>
        <p:txBody>
          <a:bodyPr wrap="none" rtlCol="0">
            <a:spAutoFit/>
          </a:bodyPr>
          <a:lstStyle/>
          <a:p>
            <a:r>
              <a:rPr lang="nl-NL" sz="2000" dirty="0"/>
              <a:t>Samenbrengen </a:t>
            </a:r>
          </a:p>
          <a:p>
            <a:r>
              <a:rPr lang="nl-NL" sz="2000" dirty="0"/>
              <a:t>van kennis</a:t>
            </a:r>
          </a:p>
          <a:p>
            <a:pPr marL="342900" indent="-342900">
              <a:buClr>
                <a:schemeClr val="accent6"/>
              </a:buClr>
              <a:buFont typeface="Arial" panose="020B0604020202020204" pitchFamily="34" charset="0"/>
              <a:buChar char="•"/>
            </a:pPr>
            <a:r>
              <a:rPr lang="nl-NL" dirty="0"/>
              <a:t>Systeemanalyses</a:t>
            </a:r>
          </a:p>
        </p:txBody>
      </p:sp>
      <p:sp>
        <p:nvSpPr>
          <p:cNvPr id="10" name="Tekstvak 9">
            <a:extLst>
              <a:ext uri="{FF2B5EF4-FFF2-40B4-BE49-F238E27FC236}">
                <a16:creationId xmlns:a16="http://schemas.microsoft.com/office/drawing/2014/main" id="{FE9EC093-7BAD-C5CE-6D0B-1AFB329CD4E4}"/>
              </a:ext>
            </a:extLst>
          </p:cNvPr>
          <p:cNvSpPr txBox="1"/>
          <p:nvPr/>
        </p:nvSpPr>
        <p:spPr>
          <a:xfrm>
            <a:off x="4825793" y="4636023"/>
            <a:ext cx="3377459" cy="1846659"/>
          </a:xfrm>
          <a:prstGeom prst="rect">
            <a:avLst/>
          </a:prstGeom>
          <a:noFill/>
        </p:spPr>
        <p:txBody>
          <a:bodyPr wrap="square" rtlCol="0">
            <a:spAutoFit/>
          </a:bodyPr>
          <a:lstStyle/>
          <a:p>
            <a:r>
              <a:rPr lang="nl-NL" sz="2000" dirty="0"/>
              <a:t>Samen werken aan</a:t>
            </a:r>
          </a:p>
          <a:p>
            <a:r>
              <a:rPr lang="nl-NL" sz="2000" dirty="0"/>
              <a:t>Samenwerken</a:t>
            </a:r>
          </a:p>
          <a:p>
            <a:r>
              <a:rPr lang="nl-NL" dirty="0"/>
              <a:t>Onder andere:</a:t>
            </a:r>
          </a:p>
          <a:p>
            <a:pPr marL="342900" indent="-342900">
              <a:buClr>
                <a:schemeClr val="accent6"/>
              </a:buClr>
              <a:buFont typeface="Arial" panose="020B0604020202020204" pitchFamily="34" charset="0"/>
              <a:buChar char="•"/>
            </a:pPr>
            <a:r>
              <a:rPr lang="nl-NL" dirty="0"/>
              <a:t>Serious games</a:t>
            </a:r>
          </a:p>
          <a:p>
            <a:pPr marL="342900" indent="-342900">
              <a:buClr>
                <a:schemeClr val="accent6"/>
              </a:buClr>
              <a:buFont typeface="Arial" panose="020B0604020202020204" pitchFamily="34" charset="0"/>
              <a:buChar char="•"/>
            </a:pPr>
            <a:r>
              <a:rPr lang="nl-NL" dirty="0"/>
              <a:t>Regiodagen</a:t>
            </a:r>
          </a:p>
          <a:p>
            <a:endParaRPr lang="nl-NL" sz="2000" dirty="0"/>
          </a:p>
        </p:txBody>
      </p:sp>
      <p:sp>
        <p:nvSpPr>
          <p:cNvPr id="11" name="Tekstvak 10">
            <a:extLst>
              <a:ext uri="{FF2B5EF4-FFF2-40B4-BE49-F238E27FC236}">
                <a16:creationId xmlns:a16="http://schemas.microsoft.com/office/drawing/2014/main" id="{A9E3530E-28CB-1FAB-195A-25553F5D06DC}"/>
              </a:ext>
            </a:extLst>
          </p:cNvPr>
          <p:cNvSpPr txBox="1"/>
          <p:nvPr/>
        </p:nvSpPr>
        <p:spPr>
          <a:xfrm>
            <a:off x="8914452" y="3741999"/>
            <a:ext cx="3078693" cy="1631216"/>
          </a:xfrm>
          <a:prstGeom prst="rect">
            <a:avLst/>
          </a:prstGeom>
          <a:noFill/>
        </p:spPr>
        <p:txBody>
          <a:bodyPr wrap="square" rtlCol="0">
            <a:spAutoFit/>
          </a:bodyPr>
          <a:lstStyle/>
          <a:p>
            <a:r>
              <a:rPr lang="nl-NL" sz="2000" dirty="0"/>
              <a:t>Elkaar eerder</a:t>
            </a:r>
          </a:p>
          <a:p>
            <a:r>
              <a:rPr lang="nl-NL" sz="2000" dirty="0"/>
              <a:t>Informeren</a:t>
            </a:r>
          </a:p>
          <a:p>
            <a:pPr marL="342900" indent="-342900">
              <a:buClr>
                <a:schemeClr val="accent6"/>
              </a:buClr>
              <a:buFont typeface="Arial" panose="020B0604020202020204" pitchFamily="34" charset="0"/>
              <a:buChar char="•"/>
            </a:pPr>
            <a:r>
              <a:rPr lang="nl-NL" dirty="0"/>
              <a:t>Informatiescherm</a:t>
            </a:r>
          </a:p>
          <a:p>
            <a:pPr marL="342900" indent="-342900">
              <a:buClr>
                <a:schemeClr val="accent6"/>
              </a:buClr>
              <a:buFont typeface="Arial" panose="020B0604020202020204" pitchFamily="34" charset="0"/>
              <a:buChar char="•"/>
            </a:pPr>
            <a:r>
              <a:rPr lang="nl-NL" dirty="0"/>
              <a:t>WhatsApp-groepen</a:t>
            </a:r>
          </a:p>
          <a:p>
            <a:pPr marL="342900" indent="-342900">
              <a:buFont typeface="Arial" panose="020B0604020202020204" pitchFamily="34" charset="0"/>
              <a:buChar char="•"/>
            </a:pPr>
            <a:endParaRPr lang="nl-NL" sz="2000" dirty="0"/>
          </a:p>
        </p:txBody>
      </p:sp>
    </p:spTree>
    <p:extLst>
      <p:ext uri="{BB962C8B-B14F-4D97-AF65-F5344CB8AC3E}">
        <p14:creationId xmlns:p14="http://schemas.microsoft.com/office/powerpoint/2010/main" val="479032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E52C1-F03F-2CB2-72C0-C8CA8C334B04}"/>
              </a:ext>
            </a:extLst>
          </p:cNvPr>
          <p:cNvSpPr>
            <a:spLocks noGrp="1"/>
          </p:cNvSpPr>
          <p:nvPr>
            <p:ph type="title"/>
          </p:nvPr>
        </p:nvSpPr>
        <p:spPr>
          <a:xfrm>
            <a:off x="1055440" y="731836"/>
            <a:ext cx="10526959" cy="1143000"/>
          </a:xfrm>
        </p:spPr>
        <p:txBody>
          <a:bodyPr lIns="0"/>
          <a:lstStyle/>
          <a:p>
            <a:r>
              <a:rPr lang="nl-NL" dirty="0"/>
              <a:t>Verandering door Slim WM</a:t>
            </a:r>
          </a:p>
        </p:txBody>
      </p:sp>
      <p:sp>
        <p:nvSpPr>
          <p:cNvPr id="4" name="Tijdelijke aanduiding voor voettekst 3">
            <a:extLst>
              <a:ext uri="{FF2B5EF4-FFF2-40B4-BE49-F238E27FC236}">
                <a16:creationId xmlns:a16="http://schemas.microsoft.com/office/drawing/2014/main" id="{9AD7FB25-D2D6-3ABE-B5F0-FF7061DC0723}"/>
              </a:ext>
            </a:extLst>
          </p:cNvPr>
          <p:cNvSpPr>
            <a:spLocks noGrp="1"/>
          </p:cNvSpPr>
          <p:nvPr>
            <p:ph type="ftr" sz="quarter" idx="11"/>
          </p:nvPr>
        </p:nvSpPr>
        <p:spPr>
          <a:xfrm>
            <a:off x="263352" y="6356351"/>
            <a:ext cx="3860800" cy="365125"/>
          </a:xfrm>
        </p:spPr>
        <p:txBody>
          <a:bodyPr/>
          <a:lstStyle/>
          <a:p>
            <a:endParaRPr lang="nl-NL" dirty="0"/>
          </a:p>
        </p:txBody>
      </p:sp>
      <p:sp>
        <p:nvSpPr>
          <p:cNvPr id="6" name="Tijdelijke aanduiding voor dianummer 5">
            <a:extLst>
              <a:ext uri="{FF2B5EF4-FFF2-40B4-BE49-F238E27FC236}">
                <a16:creationId xmlns:a16="http://schemas.microsoft.com/office/drawing/2014/main" id="{F1D0D55F-A0B7-A456-7990-C2A22EDFDD2C}"/>
              </a:ext>
            </a:extLst>
          </p:cNvPr>
          <p:cNvSpPr>
            <a:spLocks noGrp="1"/>
          </p:cNvSpPr>
          <p:nvPr>
            <p:ph type="sldNum" sz="quarter" idx="12"/>
          </p:nvPr>
        </p:nvSpPr>
        <p:spPr>
          <a:xfrm>
            <a:off x="8947365" y="6356351"/>
            <a:ext cx="2844800" cy="268140"/>
          </a:xfrm>
        </p:spPr>
        <p:txBody>
          <a:bodyPr/>
          <a:lstStyle/>
          <a:p>
            <a:fld id="{BC317D07-B448-4E2A-A2C2-18D84BEFB255}" type="slidenum">
              <a:rPr lang="nl-NL" smtClean="0"/>
              <a:t>11</a:t>
            </a:fld>
            <a:endParaRPr lang="nl-NL"/>
          </a:p>
        </p:txBody>
      </p:sp>
      <p:graphicFrame>
        <p:nvGraphicFramePr>
          <p:cNvPr id="7" name="Tabel 6">
            <a:extLst>
              <a:ext uri="{FF2B5EF4-FFF2-40B4-BE49-F238E27FC236}">
                <a16:creationId xmlns:a16="http://schemas.microsoft.com/office/drawing/2014/main" id="{84F2EF42-1F24-FBBD-9BB9-1321AEE715C2}"/>
              </a:ext>
            </a:extLst>
          </p:cNvPr>
          <p:cNvGraphicFramePr>
            <a:graphicFrameLocks noGrp="1"/>
          </p:cNvGraphicFramePr>
          <p:nvPr>
            <p:extLst>
              <p:ext uri="{D42A27DB-BD31-4B8C-83A1-F6EECF244321}">
                <p14:modId xmlns:p14="http://schemas.microsoft.com/office/powerpoint/2010/main" val="2938979839"/>
              </p:ext>
            </p:extLst>
          </p:nvPr>
        </p:nvGraphicFramePr>
        <p:xfrm>
          <a:off x="1055440" y="1945640"/>
          <a:ext cx="10084786" cy="3498592"/>
        </p:xfrm>
        <a:graphic>
          <a:graphicData uri="http://schemas.openxmlformats.org/drawingml/2006/table">
            <a:tbl>
              <a:tblPr firstRow="1" bandRow="1">
                <a:tableStyleId>{21E4AEA4-8DFA-4A89-87EB-49C32662AFE0}</a:tableStyleId>
              </a:tblPr>
              <a:tblGrid>
                <a:gridCol w="5042393">
                  <a:extLst>
                    <a:ext uri="{9D8B030D-6E8A-4147-A177-3AD203B41FA5}">
                      <a16:colId xmlns:a16="http://schemas.microsoft.com/office/drawing/2014/main" val="3549290576"/>
                    </a:ext>
                  </a:extLst>
                </a:gridCol>
                <a:gridCol w="5042393">
                  <a:extLst>
                    <a:ext uri="{9D8B030D-6E8A-4147-A177-3AD203B41FA5}">
                      <a16:colId xmlns:a16="http://schemas.microsoft.com/office/drawing/2014/main" val="2794534524"/>
                    </a:ext>
                  </a:extLst>
                </a:gridCol>
              </a:tblGrid>
              <a:tr h="514856">
                <a:tc>
                  <a:txBody>
                    <a:bodyPr/>
                    <a:lstStyle/>
                    <a:p>
                      <a:r>
                        <a:rPr lang="nl-NL" sz="1800" dirty="0"/>
                        <a:t>Van</a:t>
                      </a:r>
                      <a:endParaRPr lang="nl-NL"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4CEF0"/>
                    </a:solidFill>
                  </a:tcPr>
                </a:tc>
                <a:tc>
                  <a:txBody>
                    <a:bodyPr/>
                    <a:lstStyle/>
                    <a:p>
                      <a:r>
                        <a:rPr lang="nl-NL" sz="1800" dirty="0"/>
                        <a:t>Naar</a:t>
                      </a:r>
                      <a:endParaRPr lang="nl-NL"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4CEF0"/>
                    </a:solidFill>
                  </a:tcPr>
                </a:tc>
                <a:extLst>
                  <a:ext uri="{0D108BD9-81ED-4DB2-BD59-A6C34878D82A}">
                    <a16:rowId xmlns:a16="http://schemas.microsoft.com/office/drawing/2014/main" val="993577766"/>
                  </a:ext>
                </a:extLst>
              </a:tr>
              <a:tr h="514856">
                <a:tc>
                  <a:txBody>
                    <a:bodyPr/>
                    <a:lstStyle/>
                    <a:p>
                      <a:r>
                        <a:rPr lang="nl-NL" sz="1800" dirty="0"/>
                        <a:t>Inzicht/overzicht/kennis eigen beheergebied</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r>
                        <a:rPr lang="nl-NL" sz="1800" dirty="0" err="1"/>
                        <a:t>Beheergebiedsoverstijgend</a:t>
                      </a:r>
                      <a:r>
                        <a:rPr lang="nl-NL" sz="1800" dirty="0"/>
                        <a:t> inzicht/overzicht en kennis van de samenhang in het gebied</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163978731"/>
                  </a:ext>
                </a:extLst>
              </a:tr>
              <a:tr h="514856">
                <a:tc>
                  <a:txBody>
                    <a:bodyPr/>
                    <a:lstStyle/>
                    <a:p>
                      <a:r>
                        <a:rPr lang="nl-NL" sz="1800" dirty="0"/>
                        <a:t>Eigen knelpunten/dilemma’s oplossen</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r>
                        <a:rPr lang="nl-NL" sz="1800" dirty="0"/>
                        <a:t>Elkaar helpen en gezamenlijk oplossen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946780323"/>
                  </a:ext>
                </a:extLst>
              </a:tr>
              <a:tr h="514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Handelingsperspectief</a:t>
                      </a:r>
                      <a:r>
                        <a:rPr lang="nl-NL" sz="1800" baseline="0" dirty="0"/>
                        <a:t> binnen het eigen beheergebied</a:t>
                      </a:r>
                      <a:endParaRPr lang="nl-NL" sz="180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Handelingsperspectief ook buiten het eigen beheergebied</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541884082"/>
                  </a:ext>
                </a:extLst>
              </a:tr>
              <a:tr h="514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Ad hoc afstemming/oplossing</a:t>
                      </a:r>
                      <a:r>
                        <a:rPr lang="nl-NL" sz="1800" baseline="0" dirty="0"/>
                        <a:t> bij </a:t>
                      </a:r>
                      <a:r>
                        <a:rPr lang="nl-NL" sz="1800" dirty="0"/>
                        <a:t>(dreigende)</a:t>
                      </a:r>
                      <a:r>
                        <a:rPr lang="nl-NL" sz="1800" baseline="0" dirty="0"/>
                        <a:t> problemen</a:t>
                      </a:r>
                      <a:endParaRPr lang="nl-NL" sz="180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Vooraf gezamenlijk handelingsperspectieven doordacht (redeneerlijnen Slim</a:t>
                      </a:r>
                      <a:r>
                        <a:rPr lang="nl-NL" sz="1800" baseline="0" dirty="0"/>
                        <a:t> WM)</a:t>
                      </a:r>
                      <a:endParaRPr lang="nl-NL" sz="180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735876053"/>
                  </a:ext>
                </a:extLst>
              </a:tr>
            </a:tbl>
          </a:graphicData>
        </a:graphic>
      </p:graphicFrame>
    </p:spTree>
    <p:extLst>
      <p:ext uri="{BB962C8B-B14F-4D97-AF65-F5344CB8AC3E}">
        <p14:creationId xmlns:p14="http://schemas.microsoft.com/office/powerpoint/2010/main" val="2795094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9F1CB-6D92-7AF1-B646-6053874ACFD9}"/>
              </a:ext>
            </a:extLst>
          </p:cNvPr>
          <p:cNvSpPr>
            <a:spLocks noGrp="1"/>
          </p:cNvSpPr>
          <p:nvPr>
            <p:ph type="title"/>
          </p:nvPr>
        </p:nvSpPr>
        <p:spPr/>
        <p:txBody>
          <a:bodyPr/>
          <a:lstStyle/>
          <a:p>
            <a:r>
              <a:rPr lang="nl-NL" dirty="0"/>
              <a:t>Resultaten eerste planperiode</a:t>
            </a:r>
          </a:p>
        </p:txBody>
      </p:sp>
      <p:sp>
        <p:nvSpPr>
          <p:cNvPr id="3" name="Tijdelijke aanduiding voor datum 2">
            <a:extLst>
              <a:ext uri="{FF2B5EF4-FFF2-40B4-BE49-F238E27FC236}">
                <a16:creationId xmlns:a16="http://schemas.microsoft.com/office/drawing/2014/main" id="{8AEF278B-1C7C-2F8D-A090-10C6AB20B7E4}"/>
              </a:ext>
            </a:extLst>
          </p:cNvPr>
          <p:cNvSpPr>
            <a:spLocks noGrp="1"/>
          </p:cNvSpPr>
          <p:nvPr>
            <p:ph type="dt" sz="half" idx="10"/>
          </p:nvPr>
        </p:nvSpPr>
        <p:spPr/>
        <p:txBody>
          <a:bodyPr/>
          <a:lstStyle/>
          <a:p>
            <a:fld id="{BEC1BA4E-3F60-D344-9192-8E7E17128FDC}" type="datetime1">
              <a:rPr lang="nl-NL" smtClean="0"/>
              <a:t>26-8-2024</a:t>
            </a:fld>
            <a:endParaRPr lang="nl-NL"/>
          </a:p>
        </p:txBody>
      </p:sp>
      <p:sp>
        <p:nvSpPr>
          <p:cNvPr id="4" name="Tijdelijke aanduiding voor voettekst 3">
            <a:extLst>
              <a:ext uri="{FF2B5EF4-FFF2-40B4-BE49-F238E27FC236}">
                <a16:creationId xmlns:a16="http://schemas.microsoft.com/office/drawing/2014/main" id="{A763B588-B8F2-B590-EA19-5F12102B5E7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66D8E4F-53AF-006E-330E-CE7E61FF1647}"/>
              </a:ext>
            </a:extLst>
          </p:cNvPr>
          <p:cNvSpPr>
            <a:spLocks noGrp="1"/>
          </p:cNvSpPr>
          <p:nvPr>
            <p:ph type="sldNum" sz="quarter" idx="12"/>
          </p:nvPr>
        </p:nvSpPr>
        <p:spPr/>
        <p:txBody>
          <a:bodyPr/>
          <a:lstStyle/>
          <a:p>
            <a:fld id="{BC317D07-B448-4E2A-A2C2-18D84BEFB255}" type="slidenum">
              <a:rPr lang="nl-NL" smtClean="0"/>
              <a:t>12</a:t>
            </a:fld>
            <a:endParaRPr lang="nl-NL"/>
          </a:p>
        </p:txBody>
      </p:sp>
      <p:sp>
        <p:nvSpPr>
          <p:cNvPr id="6" name="Tekstvak 5">
            <a:extLst>
              <a:ext uri="{FF2B5EF4-FFF2-40B4-BE49-F238E27FC236}">
                <a16:creationId xmlns:a16="http://schemas.microsoft.com/office/drawing/2014/main" id="{2DDFAF47-1D69-CBB6-7482-7D61A0332D1B}"/>
              </a:ext>
            </a:extLst>
          </p:cNvPr>
          <p:cNvSpPr txBox="1"/>
          <p:nvPr/>
        </p:nvSpPr>
        <p:spPr>
          <a:xfrm>
            <a:off x="2884044" y="3543488"/>
            <a:ext cx="2190023" cy="369332"/>
          </a:xfrm>
          <a:prstGeom prst="rect">
            <a:avLst/>
          </a:prstGeom>
          <a:noFill/>
        </p:spPr>
        <p:txBody>
          <a:bodyPr wrap="none" rtlCol="0">
            <a:spAutoFit/>
          </a:bodyPr>
          <a:lstStyle/>
          <a:p>
            <a:r>
              <a:rPr lang="nl-NL" dirty="0"/>
              <a:t>Systeemanalyses</a:t>
            </a:r>
          </a:p>
        </p:txBody>
      </p:sp>
      <p:sp>
        <p:nvSpPr>
          <p:cNvPr id="7" name="Tekstvak 6">
            <a:extLst>
              <a:ext uri="{FF2B5EF4-FFF2-40B4-BE49-F238E27FC236}">
                <a16:creationId xmlns:a16="http://schemas.microsoft.com/office/drawing/2014/main" id="{E029E8AB-4570-9E64-E82B-E48352F19B27}"/>
              </a:ext>
            </a:extLst>
          </p:cNvPr>
          <p:cNvSpPr txBox="1"/>
          <p:nvPr/>
        </p:nvSpPr>
        <p:spPr>
          <a:xfrm>
            <a:off x="5879976" y="3543488"/>
            <a:ext cx="1922321" cy="369332"/>
          </a:xfrm>
          <a:prstGeom prst="rect">
            <a:avLst/>
          </a:prstGeom>
          <a:noFill/>
        </p:spPr>
        <p:txBody>
          <a:bodyPr wrap="none" rtlCol="0">
            <a:spAutoFit/>
          </a:bodyPr>
          <a:lstStyle/>
          <a:p>
            <a:r>
              <a:rPr lang="nl-NL" dirty="0"/>
              <a:t>Redeneerlijnen</a:t>
            </a:r>
          </a:p>
        </p:txBody>
      </p:sp>
      <p:sp>
        <p:nvSpPr>
          <p:cNvPr id="8" name="Tekstvak 7">
            <a:extLst>
              <a:ext uri="{FF2B5EF4-FFF2-40B4-BE49-F238E27FC236}">
                <a16:creationId xmlns:a16="http://schemas.microsoft.com/office/drawing/2014/main" id="{7AEEF204-6A9D-F0BD-4D3F-D7F6B3C4F64A}"/>
              </a:ext>
            </a:extLst>
          </p:cNvPr>
          <p:cNvSpPr txBox="1"/>
          <p:nvPr/>
        </p:nvSpPr>
        <p:spPr>
          <a:xfrm>
            <a:off x="5857267" y="5645216"/>
            <a:ext cx="2164225" cy="369332"/>
          </a:xfrm>
          <a:prstGeom prst="rect">
            <a:avLst/>
          </a:prstGeom>
          <a:noFill/>
        </p:spPr>
        <p:txBody>
          <a:bodyPr wrap="square" rtlCol="0">
            <a:spAutoFit/>
          </a:bodyPr>
          <a:lstStyle/>
          <a:p>
            <a:r>
              <a:rPr lang="nl-NL" dirty="0" err="1"/>
              <a:t>Serious</a:t>
            </a:r>
            <a:r>
              <a:rPr lang="nl-NL" dirty="0"/>
              <a:t> games</a:t>
            </a:r>
          </a:p>
        </p:txBody>
      </p:sp>
      <p:sp>
        <p:nvSpPr>
          <p:cNvPr id="9" name="Tekstvak 8">
            <a:extLst>
              <a:ext uri="{FF2B5EF4-FFF2-40B4-BE49-F238E27FC236}">
                <a16:creationId xmlns:a16="http://schemas.microsoft.com/office/drawing/2014/main" id="{21B931E3-F3B8-E098-97D0-4C84CEA7374B}"/>
              </a:ext>
            </a:extLst>
          </p:cNvPr>
          <p:cNvSpPr txBox="1"/>
          <p:nvPr/>
        </p:nvSpPr>
        <p:spPr>
          <a:xfrm>
            <a:off x="3237654" y="5639356"/>
            <a:ext cx="1540806" cy="369332"/>
          </a:xfrm>
          <a:prstGeom prst="rect">
            <a:avLst/>
          </a:prstGeom>
          <a:noFill/>
        </p:spPr>
        <p:txBody>
          <a:bodyPr wrap="none" rtlCol="0">
            <a:spAutoFit/>
          </a:bodyPr>
          <a:lstStyle/>
          <a:p>
            <a:r>
              <a:rPr lang="nl-NL" dirty="0"/>
              <a:t>Regiodagen</a:t>
            </a:r>
          </a:p>
        </p:txBody>
      </p:sp>
      <p:sp>
        <p:nvSpPr>
          <p:cNvPr id="10" name="Tekstvak 9">
            <a:extLst>
              <a:ext uri="{FF2B5EF4-FFF2-40B4-BE49-F238E27FC236}">
                <a16:creationId xmlns:a16="http://schemas.microsoft.com/office/drawing/2014/main" id="{5A70965D-7C73-8CAA-11EC-3F3D9A6642B8}"/>
              </a:ext>
            </a:extLst>
          </p:cNvPr>
          <p:cNvSpPr txBox="1"/>
          <p:nvPr/>
        </p:nvSpPr>
        <p:spPr>
          <a:xfrm>
            <a:off x="8437313" y="3545187"/>
            <a:ext cx="2533066" cy="369332"/>
          </a:xfrm>
          <a:prstGeom prst="rect">
            <a:avLst/>
          </a:prstGeom>
          <a:noFill/>
        </p:spPr>
        <p:txBody>
          <a:bodyPr wrap="none" rtlCol="0">
            <a:spAutoFit/>
          </a:bodyPr>
          <a:lstStyle/>
          <a:p>
            <a:r>
              <a:rPr lang="nl-NL" dirty="0"/>
              <a:t>Informatieschermen</a:t>
            </a:r>
          </a:p>
        </p:txBody>
      </p:sp>
      <p:sp>
        <p:nvSpPr>
          <p:cNvPr id="11" name="Tekstvak 10">
            <a:extLst>
              <a:ext uri="{FF2B5EF4-FFF2-40B4-BE49-F238E27FC236}">
                <a16:creationId xmlns:a16="http://schemas.microsoft.com/office/drawing/2014/main" id="{339B3A79-C153-07EA-CF64-21C8D93A6355}"/>
              </a:ext>
            </a:extLst>
          </p:cNvPr>
          <p:cNvSpPr txBox="1"/>
          <p:nvPr/>
        </p:nvSpPr>
        <p:spPr>
          <a:xfrm>
            <a:off x="284348" y="2815835"/>
            <a:ext cx="2276585" cy="369332"/>
          </a:xfrm>
          <a:prstGeom prst="rect">
            <a:avLst/>
          </a:prstGeom>
          <a:noFill/>
        </p:spPr>
        <p:txBody>
          <a:bodyPr wrap="none" rtlCol="0">
            <a:spAutoFit/>
          </a:bodyPr>
          <a:lstStyle/>
          <a:p>
            <a:r>
              <a:rPr lang="nl-NL" b="1" dirty="0">
                <a:solidFill>
                  <a:srgbClr val="009EE1"/>
                </a:solidFill>
              </a:rPr>
              <a:t>INSTRUMENTEN</a:t>
            </a:r>
          </a:p>
        </p:txBody>
      </p:sp>
      <p:sp>
        <p:nvSpPr>
          <p:cNvPr id="12" name="Tekstvak 11">
            <a:extLst>
              <a:ext uri="{FF2B5EF4-FFF2-40B4-BE49-F238E27FC236}">
                <a16:creationId xmlns:a16="http://schemas.microsoft.com/office/drawing/2014/main" id="{8DD6AC6D-FE99-0A97-AE74-0FBA6F20E947}"/>
              </a:ext>
            </a:extLst>
          </p:cNvPr>
          <p:cNvSpPr txBox="1"/>
          <p:nvPr/>
        </p:nvSpPr>
        <p:spPr>
          <a:xfrm>
            <a:off x="283444" y="4739995"/>
            <a:ext cx="2383986" cy="369332"/>
          </a:xfrm>
          <a:prstGeom prst="rect">
            <a:avLst/>
          </a:prstGeom>
          <a:noFill/>
        </p:spPr>
        <p:txBody>
          <a:bodyPr wrap="none" rtlCol="0">
            <a:spAutoFit/>
          </a:bodyPr>
          <a:lstStyle/>
          <a:p>
            <a:r>
              <a:rPr lang="nl-NL" b="1" dirty="0">
                <a:solidFill>
                  <a:srgbClr val="009EE1"/>
                </a:solidFill>
              </a:rPr>
              <a:t>SAMENWERKING</a:t>
            </a:r>
          </a:p>
        </p:txBody>
      </p:sp>
      <p:cxnSp>
        <p:nvCxnSpPr>
          <p:cNvPr id="13" name="Rechte verbindingslijn 12">
            <a:extLst>
              <a:ext uri="{FF2B5EF4-FFF2-40B4-BE49-F238E27FC236}">
                <a16:creationId xmlns:a16="http://schemas.microsoft.com/office/drawing/2014/main" id="{F302885E-FDB6-5578-24EE-2F5555A8979D}"/>
              </a:ext>
            </a:extLst>
          </p:cNvPr>
          <p:cNvCxnSpPr>
            <a:cxnSpLocks/>
          </p:cNvCxnSpPr>
          <p:nvPr/>
        </p:nvCxnSpPr>
        <p:spPr>
          <a:xfrm flipV="1">
            <a:off x="240830" y="3922925"/>
            <a:ext cx="10988104" cy="2639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A81237DA-87DE-1F43-624D-652C07462CE4}"/>
              </a:ext>
            </a:extLst>
          </p:cNvPr>
          <p:cNvCxnSpPr>
            <a:cxnSpLocks/>
          </p:cNvCxnSpPr>
          <p:nvPr/>
        </p:nvCxnSpPr>
        <p:spPr>
          <a:xfrm>
            <a:off x="2604450" y="2048218"/>
            <a:ext cx="0" cy="383892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AB19EA97-FC98-B034-F3A2-12BF8DD87D8E}"/>
              </a:ext>
            </a:extLst>
          </p:cNvPr>
          <p:cNvPicPr>
            <a:picLocks noChangeAspect="1"/>
          </p:cNvPicPr>
          <p:nvPr/>
        </p:nvPicPr>
        <p:blipFill>
          <a:blip r:embed="rId3"/>
          <a:stretch>
            <a:fillRect/>
          </a:stretch>
        </p:blipFill>
        <p:spPr>
          <a:xfrm>
            <a:off x="2779361" y="1928487"/>
            <a:ext cx="2355722" cy="1491615"/>
          </a:xfrm>
          <a:prstGeom prst="rect">
            <a:avLst/>
          </a:prstGeom>
        </p:spPr>
      </p:pic>
      <p:pic>
        <p:nvPicPr>
          <p:cNvPr id="16" name="Afbeelding 15">
            <a:extLst>
              <a:ext uri="{FF2B5EF4-FFF2-40B4-BE49-F238E27FC236}">
                <a16:creationId xmlns:a16="http://schemas.microsoft.com/office/drawing/2014/main" id="{36C56BCE-088B-CA47-C07C-7804AD0B9F67}"/>
              </a:ext>
            </a:extLst>
          </p:cNvPr>
          <p:cNvPicPr>
            <a:picLocks noChangeAspect="1"/>
          </p:cNvPicPr>
          <p:nvPr/>
        </p:nvPicPr>
        <p:blipFill>
          <a:blip r:embed="rId4"/>
          <a:stretch>
            <a:fillRect/>
          </a:stretch>
        </p:blipFill>
        <p:spPr>
          <a:xfrm>
            <a:off x="5573413" y="2048218"/>
            <a:ext cx="2538811" cy="1302566"/>
          </a:xfrm>
          <a:prstGeom prst="rect">
            <a:avLst/>
          </a:prstGeom>
        </p:spPr>
      </p:pic>
      <p:pic>
        <p:nvPicPr>
          <p:cNvPr id="17" name="Picture 3">
            <a:extLst>
              <a:ext uri="{FF2B5EF4-FFF2-40B4-BE49-F238E27FC236}">
                <a16:creationId xmlns:a16="http://schemas.microsoft.com/office/drawing/2014/main" id="{9B4780F3-9255-AA0E-165D-84ACFD37820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64" b="99636" l="1162" r="100000">
                        <a14:foregroundMark x1="27561" y1="94788" x2="31045" y2="94667"/>
                        <a14:foregroundMark x1="64731" y1="94061" x2="77614" y2="96000"/>
                        <a14:foregroundMark x1="56494" y1="93818" x2="66315" y2="94424"/>
                        <a14:foregroundMark x1="43295" y1="93455" x2="23442" y2="96000"/>
                      </a14:backgroundRemoval>
                    </a14:imgEffect>
                  </a14:imgLayer>
                </a14:imgProps>
              </a:ext>
              <a:ext uri="{28A0092B-C50C-407E-A947-70E740481C1C}">
                <a14:useLocalDpi xmlns:a14="http://schemas.microsoft.com/office/drawing/2010/main" val="0"/>
              </a:ext>
            </a:extLst>
          </a:blip>
          <a:stretch>
            <a:fillRect/>
          </a:stretch>
        </p:blipFill>
        <p:spPr>
          <a:xfrm>
            <a:off x="8785507" y="1928486"/>
            <a:ext cx="1778703" cy="1549557"/>
          </a:xfrm>
          <a:prstGeom prst="rect">
            <a:avLst/>
          </a:prstGeom>
        </p:spPr>
      </p:pic>
      <p:sp>
        <p:nvSpPr>
          <p:cNvPr id="18" name="Tekstvak 17">
            <a:extLst>
              <a:ext uri="{FF2B5EF4-FFF2-40B4-BE49-F238E27FC236}">
                <a16:creationId xmlns:a16="http://schemas.microsoft.com/office/drawing/2014/main" id="{01EEBECC-2A31-8E0D-662A-CDFDD0AE3482}"/>
              </a:ext>
            </a:extLst>
          </p:cNvPr>
          <p:cNvSpPr txBox="1"/>
          <p:nvPr/>
        </p:nvSpPr>
        <p:spPr>
          <a:xfrm>
            <a:off x="8450559" y="5639356"/>
            <a:ext cx="3131841" cy="369332"/>
          </a:xfrm>
          <a:prstGeom prst="rect">
            <a:avLst/>
          </a:prstGeom>
          <a:noFill/>
        </p:spPr>
        <p:txBody>
          <a:bodyPr wrap="square" rtlCol="0">
            <a:spAutoFit/>
          </a:bodyPr>
          <a:lstStyle/>
          <a:p>
            <a:r>
              <a:rPr lang="nl-NL" dirty="0"/>
              <a:t>Landelijke afstemming</a:t>
            </a:r>
          </a:p>
        </p:txBody>
      </p:sp>
      <p:pic>
        <p:nvPicPr>
          <p:cNvPr id="19" name="Afbeelding 18">
            <a:extLst>
              <a:ext uri="{FF2B5EF4-FFF2-40B4-BE49-F238E27FC236}">
                <a16:creationId xmlns:a16="http://schemas.microsoft.com/office/drawing/2014/main" id="{108E5BBC-0BE8-0FBB-D5AE-0C304B9F534B}"/>
              </a:ext>
            </a:extLst>
          </p:cNvPr>
          <p:cNvPicPr>
            <a:picLocks noChangeAspect="1"/>
          </p:cNvPicPr>
          <p:nvPr/>
        </p:nvPicPr>
        <p:blipFill>
          <a:blip r:embed="rId7"/>
          <a:stretch>
            <a:fillRect/>
          </a:stretch>
        </p:blipFill>
        <p:spPr>
          <a:xfrm>
            <a:off x="5573413" y="4222413"/>
            <a:ext cx="2538811" cy="1212193"/>
          </a:xfrm>
          <a:prstGeom prst="rect">
            <a:avLst/>
          </a:prstGeom>
        </p:spPr>
      </p:pic>
      <p:pic>
        <p:nvPicPr>
          <p:cNvPr id="20" name="Afbeelding 19">
            <a:extLst>
              <a:ext uri="{FF2B5EF4-FFF2-40B4-BE49-F238E27FC236}">
                <a16:creationId xmlns:a16="http://schemas.microsoft.com/office/drawing/2014/main" id="{5CF7CFCE-B76C-2243-D05C-BC49810BF4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69" t="15535" r="-2769" b="14560"/>
          <a:stretch/>
        </p:blipFill>
        <p:spPr>
          <a:xfrm>
            <a:off x="8558085" y="4221645"/>
            <a:ext cx="2472180" cy="1296145"/>
          </a:xfrm>
          <a:prstGeom prst="rect">
            <a:avLst/>
          </a:prstGeom>
        </p:spPr>
      </p:pic>
      <p:pic>
        <p:nvPicPr>
          <p:cNvPr id="21" name="Afbeelding 20">
            <a:extLst>
              <a:ext uri="{FF2B5EF4-FFF2-40B4-BE49-F238E27FC236}">
                <a16:creationId xmlns:a16="http://schemas.microsoft.com/office/drawing/2014/main" id="{B2E4F012-8B08-031D-2F66-092CABD983A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9448" b="6559"/>
          <a:stretch/>
        </p:blipFill>
        <p:spPr>
          <a:xfrm>
            <a:off x="2959924" y="4194933"/>
            <a:ext cx="2255271" cy="1322857"/>
          </a:xfrm>
          <a:prstGeom prst="rect">
            <a:avLst/>
          </a:prstGeom>
        </p:spPr>
      </p:pic>
    </p:spTree>
    <p:extLst>
      <p:ext uri="{BB962C8B-B14F-4D97-AF65-F5344CB8AC3E}">
        <p14:creationId xmlns:p14="http://schemas.microsoft.com/office/powerpoint/2010/main" val="1292498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A00483C-8B2E-E8BC-0203-BD0169FEFED5}"/>
              </a:ext>
            </a:extLst>
          </p:cNvPr>
          <p:cNvSpPr>
            <a:spLocks noGrp="1"/>
          </p:cNvSpPr>
          <p:nvPr>
            <p:ph type="dt" sz="half" idx="10"/>
          </p:nvPr>
        </p:nvSpPr>
        <p:spPr/>
        <p:txBody>
          <a:bodyPr/>
          <a:lstStyle/>
          <a:p>
            <a:fld id="{05BC60B0-766D-324E-9AA0-0DF52C1DF709}" type="datetime1">
              <a:rPr lang="nl-NL" smtClean="0"/>
              <a:t>26-8-2024</a:t>
            </a:fld>
            <a:endParaRPr lang="nl-NL"/>
          </a:p>
        </p:txBody>
      </p:sp>
      <p:sp>
        <p:nvSpPr>
          <p:cNvPr id="3" name="Tijdelijke aanduiding voor voettekst 2">
            <a:extLst>
              <a:ext uri="{FF2B5EF4-FFF2-40B4-BE49-F238E27FC236}">
                <a16:creationId xmlns:a16="http://schemas.microsoft.com/office/drawing/2014/main" id="{F1877091-7354-EB52-33B6-807AA844272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EF47890-4E44-52A1-B0D8-DBF3C76FEEBD}"/>
              </a:ext>
            </a:extLst>
          </p:cNvPr>
          <p:cNvSpPr>
            <a:spLocks noGrp="1"/>
          </p:cNvSpPr>
          <p:nvPr>
            <p:ph type="sldNum" sz="quarter" idx="12"/>
          </p:nvPr>
        </p:nvSpPr>
        <p:spPr/>
        <p:txBody>
          <a:bodyPr/>
          <a:lstStyle/>
          <a:p>
            <a:fld id="{BC317D07-B448-4E2A-A2C2-18D84BEFB255}" type="slidenum">
              <a:rPr lang="nl-NL" smtClean="0"/>
              <a:t>13</a:t>
            </a:fld>
            <a:endParaRPr lang="nl-NL"/>
          </a:p>
        </p:txBody>
      </p:sp>
      <p:pic>
        <p:nvPicPr>
          <p:cNvPr id="5" name="Afbeelding 4">
            <a:extLst>
              <a:ext uri="{FF2B5EF4-FFF2-40B4-BE49-F238E27FC236}">
                <a16:creationId xmlns:a16="http://schemas.microsoft.com/office/drawing/2014/main" id="{098CE9FC-C420-1355-C88E-FF04730248C0}"/>
              </a:ext>
            </a:extLst>
          </p:cNvPr>
          <p:cNvPicPr>
            <a:picLocks noChangeAspect="1"/>
          </p:cNvPicPr>
          <p:nvPr/>
        </p:nvPicPr>
        <p:blipFill>
          <a:blip r:embed="rId3"/>
          <a:stretch>
            <a:fillRect/>
          </a:stretch>
        </p:blipFill>
        <p:spPr>
          <a:xfrm>
            <a:off x="778172" y="476672"/>
            <a:ext cx="10635656" cy="5619572"/>
          </a:xfrm>
          <a:prstGeom prst="rect">
            <a:avLst/>
          </a:prstGeom>
        </p:spPr>
      </p:pic>
    </p:spTree>
    <p:extLst>
      <p:ext uri="{BB962C8B-B14F-4D97-AF65-F5344CB8AC3E}">
        <p14:creationId xmlns:p14="http://schemas.microsoft.com/office/powerpoint/2010/main" val="2220960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8F5301C-2827-6E68-A3E3-7BC0BCCAC4FF}"/>
              </a:ext>
            </a:extLst>
          </p:cNvPr>
          <p:cNvSpPr>
            <a:spLocks noGrp="1"/>
          </p:cNvSpPr>
          <p:nvPr>
            <p:ph type="dt" sz="half" idx="10"/>
          </p:nvPr>
        </p:nvSpPr>
        <p:spPr/>
        <p:txBody>
          <a:bodyPr/>
          <a:lstStyle/>
          <a:p>
            <a:fld id="{05BC60B0-766D-324E-9AA0-0DF52C1DF709}" type="datetime1">
              <a:rPr lang="nl-NL" smtClean="0"/>
              <a:t>26-8-2024</a:t>
            </a:fld>
            <a:endParaRPr lang="nl-NL"/>
          </a:p>
        </p:txBody>
      </p:sp>
      <p:sp>
        <p:nvSpPr>
          <p:cNvPr id="3" name="Tijdelijke aanduiding voor voettekst 2">
            <a:extLst>
              <a:ext uri="{FF2B5EF4-FFF2-40B4-BE49-F238E27FC236}">
                <a16:creationId xmlns:a16="http://schemas.microsoft.com/office/drawing/2014/main" id="{6C99969F-9A14-C845-4343-D33695852DB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F999E4A-AA3F-CA86-FE14-FA11950DFDF0}"/>
              </a:ext>
            </a:extLst>
          </p:cNvPr>
          <p:cNvSpPr>
            <a:spLocks noGrp="1"/>
          </p:cNvSpPr>
          <p:nvPr>
            <p:ph type="sldNum" sz="quarter" idx="12"/>
          </p:nvPr>
        </p:nvSpPr>
        <p:spPr/>
        <p:txBody>
          <a:bodyPr/>
          <a:lstStyle/>
          <a:p>
            <a:fld id="{BC317D07-B448-4E2A-A2C2-18D84BEFB255}" type="slidenum">
              <a:rPr lang="nl-NL" smtClean="0"/>
              <a:t>14</a:t>
            </a:fld>
            <a:endParaRPr lang="nl-NL"/>
          </a:p>
        </p:txBody>
      </p:sp>
      <p:pic>
        <p:nvPicPr>
          <p:cNvPr id="5" name="Afbeelding 4">
            <a:extLst>
              <a:ext uri="{FF2B5EF4-FFF2-40B4-BE49-F238E27FC236}">
                <a16:creationId xmlns:a16="http://schemas.microsoft.com/office/drawing/2014/main" id="{88BAF560-BD20-1BA7-D0DC-6B211667D4D5}"/>
              </a:ext>
            </a:extLst>
          </p:cNvPr>
          <p:cNvPicPr>
            <a:picLocks noChangeAspect="1"/>
          </p:cNvPicPr>
          <p:nvPr/>
        </p:nvPicPr>
        <p:blipFill>
          <a:blip r:embed="rId3"/>
          <a:stretch>
            <a:fillRect/>
          </a:stretch>
        </p:blipFill>
        <p:spPr>
          <a:xfrm>
            <a:off x="609600" y="620688"/>
            <a:ext cx="10843925" cy="5168433"/>
          </a:xfrm>
          <a:prstGeom prst="rect">
            <a:avLst/>
          </a:prstGeom>
        </p:spPr>
      </p:pic>
    </p:spTree>
    <p:extLst>
      <p:ext uri="{BB962C8B-B14F-4D97-AF65-F5344CB8AC3E}">
        <p14:creationId xmlns:p14="http://schemas.microsoft.com/office/powerpoint/2010/main" val="3547149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3268EE8-58D6-0DC2-B3E6-CF527684AEFE}"/>
              </a:ext>
            </a:extLst>
          </p:cNvPr>
          <p:cNvSpPr>
            <a:spLocks noGrp="1"/>
          </p:cNvSpPr>
          <p:nvPr>
            <p:ph type="title"/>
          </p:nvPr>
        </p:nvSpPr>
        <p:spPr/>
        <p:txBody>
          <a:bodyPr/>
          <a:lstStyle/>
          <a:p>
            <a:r>
              <a:rPr lang="nl-NL" dirty="0"/>
              <a:t>Meerwaarde Slim WM</a:t>
            </a:r>
          </a:p>
        </p:txBody>
      </p:sp>
      <p:sp>
        <p:nvSpPr>
          <p:cNvPr id="6" name="Tijdelijke aanduiding voor inhoud 5">
            <a:extLst>
              <a:ext uri="{FF2B5EF4-FFF2-40B4-BE49-F238E27FC236}">
                <a16:creationId xmlns:a16="http://schemas.microsoft.com/office/drawing/2014/main" id="{6E28B72E-7D41-78F6-FF45-417FD5131EEF}"/>
              </a:ext>
            </a:extLst>
          </p:cNvPr>
          <p:cNvSpPr>
            <a:spLocks noGrp="1"/>
          </p:cNvSpPr>
          <p:nvPr>
            <p:ph idx="1"/>
          </p:nvPr>
        </p:nvSpPr>
        <p:spPr/>
        <p:txBody>
          <a:bodyPr/>
          <a:lstStyle/>
          <a:p>
            <a:pPr marL="457200" indent="-457200">
              <a:lnSpc>
                <a:spcPts val="3360"/>
              </a:lnSpc>
              <a:spcBef>
                <a:spcPts val="0"/>
              </a:spcBef>
              <a:spcAft>
                <a:spcPts val="600"/>
              </a:spcAft>
              <a:buFont typeface="+mj-lt"/>
              <a:buAutoNum type="arabicPeriod"/>
            </a:pPr>
            <a:r>
              <a:rPr lang="nl-NL" sz="2400" dirty="0"/>
              <a:t>Als waterbeheerders elkaar nodig hebben om problemen te voorkomen of te beheersen.</a:t>
            </a:r>
          </a:p>
          <a:p>
            <a:pPr marL="457200" indent="-457200">
              <a:lnSpc>
                <a:spcPts val="3360"/>
              </a:lnSpc>
              <a:spcBef>
                <a:spcPts val="0"/>
              </a:spcBef>
              <a:spcAft>
                <a:spcPts val="600"/>
              </a:spcAft>
              <a:buFont typeface="+mj-lt"/>
              <a:buAutoNum type="arabicPeriod"/>
            </a:pPr>
            <a:r>
              <a:rPr lang="nl-NL" sz="2400" dirty="0"/>
              <a:t>Bij dreigende problemen sneller tot een gezamenlijke oplossing komen.</a:t>
            </a:r>
            <a:endParaRPr lang="nl-NL" sz="2400" strike="sngStrike" dirty="0"/>
          </a:p>
          <a:p>
            <a:pPr marL="457200" indent="-457200">
              <a:lnSpc>
                <a:spcPts val="3360"/>
              </a:lnSpc>
              <a:spcBef>
                <a:spcPts val="0"/>
              </a:spcBef>
              <a:spcAft>
                <a:spcPts val="600"/>
              </a:spcAft>
              <a:buFont typeface="+mj-lt"/>
              <a:buAutoNum type="arabicPeriod"/>
            </a:pPr>
            <a:r>
              <a:rPr lang="nl-NL" sz="2400" dirty="0"/>
              <a:t>Zaken aan elkaar uitleggen is minder nodig.</a:t>
            </a:r>
          </a:p>
          <a:p>
            <a:pPr marL="457200" indent="-457200">
              <a:lnSpc>
                <a:spcPts val="3360"/>
              </a:lnSpc>
              <a:spcBef>
                <a:spcPts val="0"/>
              </a:spcBef>
              <a:spcAft>
                <a:spcPts val="600"/>
              </a:spcAft>
              <a:buFont typeface="+mj-lt"/>
              <a:buAutoNum type="arabicPeriod"/>
            </a:pPr>
            <a:r>
              <a:rPr lang="nl-NL" sz="2400" dirty="0"/>
              <a:t>Minder discussies.</a:t>
            </a:r>
          </a:p>
          <a:p>
            <a:pPr marL="457200" indent="-457200">
              <a:lnSpc>
                <a:spcPts val="3360"/>
              </a:lnSpc>
              <a:spcBef>
                <a:spcPts val="0"/>
              </a:spcBef>
              <a:spcAft>
                <a:spcPts val="600"/>
              </a:spcAft>
              <a:buFont typeface="+mj-lt"/>
              <a:buAutoNum type="arabicPeriod"/>
            </a:pPr>
            <a:r>
              <a:rPr lang="nl-NL" sz="2400" dirty="0"/>
              <a:t>Uitstel van de stap naar crisismanagement.</a:t>
            </a:r>
          </a:p>
        </p:txBody>
      </p:sp>
      <p:sp>
        <p:nvSpPr>
          <p:cNvPr id="3" name="Tijdelijke aanduiding voor voettekst 2">
            <a:extLst>
              <a:ext uri="{FF2B5EF4-FFF2-40B4-BE49-F238E27FC236}">
                <a16:creationId xmlns:a16="http://schemas.microsoft.com/office/drawing/2014/main" id="{2A3ECE05-BE52-CCCC-AF84-DA69B618AE0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4014A17-29F3-C551-09E5-E0F0862292AC}"/>
              </a:ext>
            </a:extLst>
          </p:cNvPr>
          <p:cNvSpPr>
            <a:spLocks noGrp="1"/>
          </p:cNvSpPr>
          <p:nvPr>
            <p:ph type="sldNum" sz="quarter" idx="12"/>
          </p:nvPr>
        </p:nvSpPr>
        <p:spPr/>
        <p:txBody>
          <a:bodyPr/>
          <a:lstStyle/>
          <a:p>
            <a:fld id="{BC317D07-B448-4E2A-A2C2-18D84BEFB255}" type="slidenum">
              <a:rPr lang="nl-NL" smtClean="0"/>
              <a:t>15</a:t>
            </a:fld>
            <a:endParaRPr lang="nl-NL"/>
          </a:p>
        </p:txBody>
      </p:sp>
      <p:sp>
        <p:nvSpPr>
          <p:cNvPr id="2" name="Tijdelijke aanduiding voor datum 1">
            <a:extLst>
              <a:ext uri="{FF2B5EF4-FFF2-40B4-BE49-F238E27FC236}">
                <a16:creationId xmlns:a16="http://schemas.microsoft.com/office/drawing/2014/main" id="{D0DDB369-03CC-3ABC-47E9-B5B1AB0D15F7}"/>
              </a:ext>
            </a:extLst>
          </p:cNvPr>
          <p:cNvSpPr>
            <a:spLocks noGrp="1"/>
          </p:cNvSpPr>
          <p:nvPr>
            <p:ph type="dt" sz="half" idx="2"/>
          </p:nvPr>
        </p:nvSpPr>
        <p:spPr/>
        <p:txBody>
          <a:bodyPr/>
          <a:lstStyle/>
          <a:p>
            <a:fld id="{05BC60B0-766D-324E-9AA0-0DF52C1DF709}" type="datetime1">
              <a:rPr lang="nl-NL" smtClean="0"/>
              <a:t>26-8-2024</a:t>
            </a:fld>
            <a:endParaRPr lang="nl-NL"/>
          </a:p>
        </p:txBody>
      </p:sp>
    </p:spTree>
    <p:extLst>
      <p:ext uri="{BB962C8B-B14F-4D97-AF65-F5344CB8AC3E}">
        <p14:creationId xmlns:p14="http://schemas.microsoft.com/office/powerpoint/2010/main" val="3580380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8F433AFB-62DA-FF5D-5E97-2BF53BD87DAA}"/>
              </a:ext>
            </a:extLst>
          </p:cNvPr>
          <p:cNvSpPr>
            <a:spLocks noGrp="1"/>
          </p:cNvSpPr>
          <p:nvPr>
            <p:ph sz="half" idx="2"/>
          </p:nvPr>
        </p:nvSpPr>
        <p:spPr/>
        <p:txBody>
          <a:bodyPr/>
          <a:lstStyle/>
          <a:p>
            <a:endParaRPr lang="nl-NL"/>
          </a:p>
        </p:txBody>
      </p:sp>
      <p:sp>
        <p:nvSpPr>
          <p:cNvPr id="7" name="Titel 6">
            <a:extLst>
              <a:ext uri="{FF2B5EF4-FFF2-40B4-BE49-F238E27FC236}">
                <a16:creationId xmlns:a16="http://schemas.microsoft.com/office/drawing/2014/main" id="{FDC6C79E-077F-667D-B5D1-4E490639F569}"/>
              </a:ext>
            </a:extLst>
          </p:cNvPr>
          <p:cNvSpPr>
            <a:spLocks noGrp="1"/>
          </p:cNvSpPr>
          <p:nvPr>
            <p:ph type="title"/>
          </p:nvPr>
        </p:nvSpPr>
        <p:spPr>
          <a:xfrm>
            <a:off x="6456040" y="548680"/>
            <a:ext cx="5126360" cy="1143000"/>
          </a:xfrm>
        </p:spPr>
        <p:txBody>
          <a:bodyPr>
            <a:normAutofit fontScale="90000"/>
          </a:bodyPr>
          <a:lstStyle/>
          <a:p>
            <a:r>
              <a:rPr lang="nl-NL" dirty="0"/>
              <a:t>Slim WM krijgt vervolg</a:t>
            </a:r>
          </a:p>
        </p:txBody>
      </p:sp>
      <p:sp>
        <p:nvSpPr>
          <p:cNvPr id="8" name="Tijdelijke aanduiding voor inhoud 7">
            <a:extLst>
              <a:ext uri="{FF2B5EF4-FFF2-40B4-BE49-F238E27FC236}">
                <a16:creationId xmlns:a16="http://schemas.microsoft.com/office/drawing/2014/main" id="{6BA93A66-4023-5936-D2DA-920C897CA5AF}"/>
              </a:ext>
            </a:extLst>
          </p:cNvPr>
          <p:cNvSpPr>
            <a:spLocks noGrp="1"/>
          </p:cNvSpPr>
          <p:nvPr>
            <p:ph sz="half" idx="1"/>
          </p:nvPr>
        </p:nvSpPr>
        <p:spPr>
          <a:xfrm>
            <a:off x="6456040" y="1921866"/>
            <a:ext cx="5126360" cy="4204298"/>
          </a:xfrm>
        </p:spPr>
        <p:txBody>
          <a:bodyPr>
            <a:normAutofit fontScale="92500" lnSpcReduction="10000"/>
          </a:bodyPr>
          <a:lstStyle/>
          <a:p>
            <a:r>
              <a:rPr lang="nl-NL" dirty="0"/>
              <a:t>Advies Beleidstafel droogte 2018</a:t>
            </a:r>
          </a:p>
          <a:p>
            <a:r>
              <a:rPr lang="nl-NL" dirty="0"/>
              <a:t>Klimaatbestendige zoetwatervoorziening hoofdwatersysteem (KZH)</a:t>
            </a:r>
          </a:p>
          <a:p>
            <a:r>
              <a:rPr lang="nl-NL" dirty="0"/>
              <a:t>Bestuurlijk Platform Zoetwater (BPZ)</a:t>
            </a:r>
          </a:p>
        </p:txBody>
      </p:sp>
      <p:sp>
        <p:nvSpPr>
          <p:cNvPr id="5" name="Tijdelijke aanduiding voor dianummer 4">
            <a:extLst>
              <a:ext uri="{FF2B5EF4-FFF2-40B4-BE49-F238E27FC236}">
                <a16:creationId xmlns:a16="http://schemas.microsoft.com/office/drawing/2014/main" id="{E677CED0-0E98-09F8-4D58-8C7FE1F32F32}"/>
              </a:ext>
            </a:extLst>
          </p:cNvPr>
          <p:cNvSpPr>
            <a:spLocks noGrp="1"/>
          </p:cNvSpPr>
          <p:nvPr>
            <p:ph type="sldNum" sz="quarter" idx="12"/>
          </p:nvPr>
        </p:nvSpPr>
        <p:spPr>
          <a:xfrm>
            <a:off x="8737600" y="6453336"/>
            <a:ext cx="2844800" cy="268140"/>
          </a:xfrm>
        </p:spPr>
        <p:txBody>
          <a:bodyPr/>
          <a:lstStyle/>
          <a:p>
            <a:fld id="{BC317D07-B448-4E2A-A2C2-18D84BEFB255}" type="slidenum">
              <a:rPr lang="nl-NL" smtClean="0"/>
              <a:pPr/>
              <a:t>16</a:t>
            </a:fld>
            <a:endParaRPr lang="nl-NL"/>
          </a:p>
        </p:txBody>
      </p:sp>
      <p:pic>
        <p:nvPicPr>
          <p:cNvPr id="10" name="Afbeelding 9">
            <a:extLst>
              <a:ext uri="{FF2B5EF4-FFF2-40B4-BE49-F238E27FC236}">
                <a16:creationId xmlns:a16="http://schemas.microsoft.com/office/drawing/2014/main" id="{D57A76DC-9F4B-8928-0B3D-BF08C910CE6C}"/>
              </a:ext>
            </a:extLst>
          </p:cNvPr>
          <p:cNvPicPr>
            <a:picLocks noChangeAspect="1"/>
          </p:cNvPicPr>
          <p:nvPr/>
        </p:nvPicPr>
        <p:blipFill>
          <a:blip r:embed="rId3"/>
          <a:stretch>
            <a:fillRect/>
          </a:stretch>
        </p:blipFill>
        <p:spPr>
          <a:xfrm>
            <a:off x="1139788" y="1144469"/>
            <a:ext cx="3816424" cy="4164250"/>
          </a:xfrm>
          <a:prstGeom prst="rect">
            <a:avLst/>
          </a:prstGeom>
          <a:ln>
            <a:solidFill>
              <a:schemeClr val="tx1"/>
            </a:solidFill>
          </a:ln>
        </p:spPr>
      </p:pic>
    </p:spTree>
    <p:extLst>
      <p:ext uri="{BB962C8B-B14F-4D97-AF65-F5344CB8AC3E}">
        <p14:creationId xmlns:p14="http://schemas.microsoft.com/office/powerpoint/2010/main" val="3287128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08CAA-EF99-2724-7241-7D7F1AB35884}"/>
              </a:ext>
            </a:extLst>
          </p:cNvPr>
          <p:cNvSpPr>
            <a:spLocks noGrp="1"/>
          </p:cNvSpPr>
          <p:nvPr>
            <p:ph type="title"/>
          </p:nvPr>
        </p:nvSpPr>
        <p:spPr>
          <a:xfrm>
            <a:off x="609600" y="731836"/>
            <a:ext cx="10972800" cy="1143000"/>
          </a:xfrm>
        </p:spPr>
        <p:txBody>
          <a:bodyPr/>
          <a:lstStyle/>
          <a:p>
            <a:r>
              <a:rPr lang="nl-NL" dirty="0"/>
              <a:t>Tweede planperiode Slim WM</a:t>
            </a:r>
          </a:p>
        </p:txBody>
      </p:sp>
      <p:sp>
        <p:nvSpPr>
          <p:cNvPr id="3" name="Tijdelijke aanduiding voor inhoud 2">
            <a:extLst>
              <a:ext uri="{FF2B5EF4-FFF2-40B4-BE49-F238E27FC236}">
                <a16:creationId xmlns:a16="http://schemas.microsoft.com/office/drawing/2014/main" id="{A78C4CF5-C32C-5A19-D076-5C74EB42C344}"/>
              </a:ext>
            </a:extLst>
          </p:cNvPr>
          <p:cNvSpPr>
            <a:spLocks noGrp="1"/>
          </p:cNvSpPr>
          <p:nvPr>
            <p:ph idx="1"/>
          </p:nvPr>
        </p:nvSpPr>
        <p:spPr>
          <a:xfrm>
            <a:off x="609600" y="1874836"/>
            <a:ext cx="10972800" cy="4251328"/>
          </a:xfrm>
        </p:spPr>
        <p:txBody>
          <a:bodyPr/>
          <a:lstStyle/>
          <a:p>
            <a:r>
              <a:rPr lang="nl-NL" dirty="0"/>
              <a:t>De tweede planperiode loopt van 2022 t/m 2027.</a:t>
            </a:r>
          </a:p>
          <a:p>
            <a:r>
              <a:rPr lang="nl-NL" dirty="0"/>
              <a:t>Tijdens de tweede planperiode werken we aan het (laten) borgen van de instrumenten en werkwijze Slim Watermanagement in de reguliere werkwijze. </a:t>
            </a:r>
          </a:p>
          <a:p>
            <a:r>
              <a:rPr lang="nl-NL" dirty="0"/>
              <a:t>Na 2027 zijn de waterbeheerders aan zet om Slim WM levend te houden, omdat het dan onderdeel is van het dagelijkse werk van de waterbeheerders.</a:t>
            </a:r>
          </a:p>
        </p:txBody>
      </p:sp>
      <p:sp>
        <p:nvSpPr>
          <p:cNvPr id="4" name="Tijdelijke aanduiding voor voettekst 3">
            <a:extLst>
              <a:ext uri="{FF2B5EF4-FFF2-40B4-BE49-F238E27FC236}">
                <a16:creationId xmlns:a16="http://schemas.microsoft.com/office/drawing/2014/main" id="{1251B53C-B228-8663-CD86-6107F618CA27}"/>
              </a:ext>
            </a:extLst>
          </p:cNvPr>
          <p:cNvSpPr>
            <a:spLocks noGrp="1"/>
          </p:cNvSpPr>
          <p:nvPr>
            <p:ph type="ftr" sz="quarter" idx="11"/>
          </p:nvPr>
        </p:nvSpPr>
        <p:spPr>
          <a:xfrm>
            <a:off x="4165600" y="6356351"/>
            <a:ext cx="3860800" cy="365125"/>
          </a:xfrm>
        </p:spPr>
        <p:txBody>
          <a:bodyPr/>
          <a:lstStyle/>
          <a:p>
            <a:endParaRPr lang="nl-NL" dirty="0"/>
          </a:p>
        </p:txBody>
      </p:sp>
      <p:sp>
        <p:nvSpPr>
          <p:cNvPr id="5" name="Tijdelijke aanduiding voor dianummer 4">
            <a:extLst>
              <a:ext uri="{FF2B5EF4-FFF2-40B4-BE49-F238E27FC236}">
                <a16:creationId xmlns:a16="http://schemas.microsoft.com/office/drawing/2014/main" id="{18261884-AB50-001C-9B3E-1D9FF9FB31AA}"/>
              </a:ext>
            </a:extLst>
          </p:cNvPr>
          <p:cNvSpPr>
            <a:spLocks noGrp="1"/>
          </p:cNvSpPr>
          <p:nvPr>
            <p:ph type="sldNum" sz="quarter" idx="12"/>
          </p:nvPr>
        </p:nvSpPr>
        <p:spPr>
          <a:xfrm>
            <a:off x="8737600" y="6453336"/>
            <a:ext cx="2844800" cy="268140"/>
          </a:xfrm>
        </p:spPr>
        <p:txBody>
          <a:bodyPr/>
          <a:lstStyle/>
          <a:p>
            <a:fld id="{BC317D07-B448-4E2A-A2C2-18D84BEFB255}" type="slidenum">
              <a:rPr lang="nl-NL" smtClean="0"/>
              <a:pPr/>
              <a:t>17</a:t>
            </a:fld>
            <a:endParaRPr lang="nl-NL"/>
          </a:p>
        </p:txBody>
      </p:sp>
      <p:sp>
        <p:nvSpPr>
          <p:cNvPr id="6" name="Tijdelijke aanduiding voor datum 5">
            <a:extLst>
              <a:ext uri="{FF2B5EF4-FFF2-40B4-BE49-F238E27FC236}">
                <a16:creationId xmlns:a16="http://schemas.microsoft.com/office/drawing/2014/main" id="{7F84EBA8-DDA4-BB04-E4DB-AC5C595AFE39}"/>
              </a:ext>
            </a:extLst>
          </p:cNvPr>
          <p:cNvSpPr>
            <a:spLocks noGrp="1"/>
          </p:cNvSpPr>
          <p:nvPr>
            <p:ph type="dt" sz="half" idx="2"/>
          </p:nvPr>
        </p:nvSpPr>
        <p:spPr>
          <a:xfrm>
            <a:off x="609600" y="6453336"/>
            <a:ext cx="2844800" cy="268140"/>
          </a:xfrm>
        </p:spPr>
        <p:txBody>
          <a:bodyPr/>
          <a:lstStyle/>
          <a:p>
            <a:fld id="{AE1983C8-B037-604D-9AD1-B860E5F9FDDF}" type="datetime1">
              <a:rPr lang="nl-NL" smtClean="0"/>
              <a:pPr/>
              <a:t>26-8-2024</a:t>
            </a:fld>
            <a:endParaRPr lang="nl-NL" dirty="0"/>
          </a:p>
        </p:txBody>
      </p:sp>
    </p:spTree>
    <p:extLst>
      <p:ext uri="{BB962C8B-B14F-4D97-AF65-F5344CB8AC3E}">
        <p14:creationId xmlns:p14="http://schemas.microsoft.com/office/powerpoint/2010/main" val="2095825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F672C2-12A0-7760-0D6F-E138F1B4B9E6}"/>
              </a:ext>
            </a:extLst>
          </p:cNvPr>
          <p:cNvSpPr>
            <a:spLocks noGrp="1"/>
          </p:cNvSpPr>
          <p:nvPr>
            <p:ph type="title"/>
          </p:nvPr>
        </p:nvSpPr>
        <p:spPr/>
        <p:txBody>
          <a:bodyPr/>
          <a:lstStyle/>
          <a:p>
            <a:r>
              <a:rPr lang="nl-NL" dirty="0"/>
              <a:t>Doelen Slim WM tweede planperiode</a:t>
            </a:r>
          </a:p>
        </p:txBody>
      </p:sp>
      <p:sp>
        <p:nvSpPr>
          <p:cNvPr id="3" name="Tijdelijke aanduiding voor inhoud 2">
            <a:extLst>
              <a:ext uri="{FF2B5EF4-FFF2-40B4-BE49-F238E27FC236}">
                <a16:creationId xmlns:a16="http://schemas.microsoft.com/office/drawing/2014/main" id="{53F82508-C96D-DF61-BD8A-14F5FE8B7827}"/>
              </a:ext>
            </a:extLst>
          </p:cNvPr>
          <p:cNvSpPr>
            <a:spLocks noGrp="1"/>
          </p:cNvSpPr>
          <p:nvPr>
            <p:ph idx="1"/>
          </p:nvPr>
        </p:nvSpPr>
        <p:spPr/>
        <p:txBody>
          <a:bodyPr>
            <a:normAutofit/>
          </a:bodyPr>
          <a:lstStyle/>
          <a:p>
            <a:pPr marL="0" indent="0">
              <a:buNone/>
            </a:pPr>
            <a:r>
              <a:rPr lang="nl-NL" b="1" dirty="0"/>
              <a:t>Vier doelen/opgaven voor de tweede planperiode:</a:t>
            </a:r>
            <a:endParaRPr lang="nl-NL" dirty="0"/>
          </a:p>
          <a:p>
            <a:r>
              <a:rPr lang="nl-NL" dirty="0"/>
              <a:t>Slim WM continueren en breder uitrollen (o.a. via redeneerlijnen)</a:t>
            </a:r>
          </a:p>
          <a:p>
            <a:r>
              <a:rPr lang="nl-NL" dirty="0"/>
              <a:t>Informatievoorziening Slim WM ontwikkelen </a:t>
            </a:r>
          </a:p>
          <a:p>
            <a:r>
              <a:rPr lang="nl-NL" dirty="0"/>
              <a:t>Borgen Slim WM in de reguliere werkwijze </a:t>
            </a:r>
          </a:p>
          <a:p>
            <a:r>
              <a:rPr lang="nl-NL" dirty="0"/>
              <a:t>Bijdragen aan lerend implementeren Klimaatbestendige Zoetwatervoorziening Hoofdwatersysteem (KZH) </a:t>
            </a:r>
          </a:p>
          <a:p>
            <a:endParaRPr lang="nl-NL" dirty="0"/>
          </a:p>
          <a:p>
            <a:endParaRPr lang="nl-NL" dirty="0"/>
          </a:p>
        </p:txBody>
      </p:sp>
      <p:sp>
        <p:nvSpPr>
          <p:cNvPr id="4" name="Tijdelijke aanduiding voor voettekst 3">
            <a:extLst>
              <a:ext uri="{FF2B5EF4-FFF2-40B4-BE49-F238E27FC236}">
                <a16:creationId xmlns:a16="http://schemas.microsoft.com/office/drawing/2014/main" id="{43B931A4-3029-FC85-2918-8F0DFB3D030C}"/>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15449090-3FA8-369B-E189-CAE4E184A1B0}"/>
              </a:ext>
            </a:extLst>
          </p:cNvPr>
          <p:cNvSpPr>
            <a:spLocks noGrp="1"/>
          </p:cNvSpPr>
          <p:nvPr>
            <p:ph type="sldNum" sz="quarter" idx="12"/>
          </p:nvPr>
        </p:nvSpPr>
        <p:spPr/>
        <p:txBody>
          <a:bodyPr/>
          <a:lstStyle/>
          <a:p>
            <a:fld id="{BC317D07-B448-4E2A-A2C2-18D84BEFB255}" type="slidenum">
              <a:rPr lang="nl-NL" smtClean="0"/>
              <a:t>18</a:t>
            </a:fld>
            <a:endParaRPr lang="nl-NL"/>
          </a:p>
        </p:txBody>
      </p:sp>
      <p:sp>
        <p:nvSpPr>
          <p:cNvPr id="6" name="Tijdelijke aanduiding voor datum 5">
            <a:extLst>
              <a:ext uri="{FF2B5EF4-FFF2-40B4-BE49-F238E27FC236}">
                <a16:creationId xmlns:a16="http://schemas.microsoft.com/office/drawing/2014/main" id="{59C58654-84F4-A568-B7DD-970CFA66B2D5}"/>
              </a:ext>
            </a:extLst>
          </p:cNvPr>
          <p:cNvSpPr>
            <a:spLocks noGrp="1"/>
          </p:cNvSpPr>
          <p:nvPr>
            <p:ph type="dt" sz="half" idx="2"/>
          </p:nvPr>
        </p:nvSpPr>
        <p:spPr/>
        <p:txBody>
          <a:bodyPr/>
          <a:lstStyle/>
          <a:p>
            <a:fld id="{AE1983C8-B037-604D-9AD1-B860E5F9FDDF}" type="datetime1">
              <a:rPr lang="nl-NL" smtClean="0"/>
              <a:t>26-8-2024</a:t>
            </a:fld>
            <a:endParaRPr lang="nl-NL" dirty="0"/>
          </a:p>
        </p:txBody>
      </p:sp>
    </p:spTree>
    <p:extLst>
      <p:ext uri="{BB962C8B-B14F-4D97-AF65-F5344CB8AC3E}">
        <p14:creationId xmlns:p14="http://schemas.microsoft.com/office/powerpoint/2010/main" val="730615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Afbeelding met buitenshuis, boom, water, voertuig&#10;&#10;Automatisch gegenereerde beschrijving">
            <a:extLst>
              <a:ext uri="{FF2B5EF4-FFF2-40B4-BE49-F238E27FC236}">
                <a16:creationId xmlns:a16="http://schemas.microsoft.com/office/drawing/2014/main" id="{40B79EB9-4CD0-6684-27C8-1C8898970B8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41032"/>
          <a:stretch/>
        </p:blipFill>
        <p:spPr>
          <a:xfrm>
            <a:off x="0" y="0"/>
            <a:ext cx="6096000" cy="6857999"/>
          </a:xfrm>
        </p:spPr>
      </p:pic>
      <p:sp>
        <p:nvSpPr>
          <p:cNvPr id="2" name="Titel 1">
            <a:extLst>
              <a:ext uri="{FF2B5EF4-FFF2-40B4-BE49-F238E27FC236}">
                <a16:creationId xmlns:a16="http://schemas.microsoft.com/office/drawing/2014/main" id="{0B0BADD3-8385-253C-6FB7-1E642F477434}"/>
              </a:ext>
            </a:extLst>
          </p:cNvPr>
          <p:cNvSpPr>
            <a:spLocks noGrp="1"/>
          </p:cNvSpPr>
          <p:nvPr>
            <p:ph type="title"/>
          </p:nvPr>
        </p:nvSpPr>
        <p:spPr/>
        <p:txBody>
          <a:bodyPr>
            <a:normAutofit fontScale="90000"/>
          </a:bodyPr>
          <a:lstStyle/>
          <a:p>
            <a:r>
              <a:rPr lang="nl-NL" dirty="0"/>
              <a:t>Generieke maatregelen tweede planperiode</a:t>
            </a:r>
          </a:p>
        </p:txBody>
      </p:sp>
      <p:sp>
        <p:nvSpPr>
          <p:cNvPr id="3" name="Tijdelijke aanduiding voor inhoud 2">
            <a:extLst>
              <a:ext uri="{FF2B5EF4-FFF2-40B4-BE49-F238E27FC236}">
                <a16:creationId xmlns:a16="http://schemas.microsoft.com/office/drawing/2014/main" id="{77CEFDFC-1D39-0885-CCC8-6B2F3AFE0E29}"/>
              </a:ext>
            </a:extLst>
          </p:cNvPr>
          <p:cNvSpPr>
            <a:spLocks noGrp="1"/>
          </p:cNvSpPr>
          <p:nvPr>
            <p:ph sz="half" idx="1"/>
          </p:nvPr>
        </p:nvSpPr>
        <p:spPr/>
        <p:txBody>
          <a:bodyPr>
            <a:normAutofit fontScale="77500" lnSpcReduction="20000"/>
          </a:bodyPr>
          <a:lstStyle/>
          <a:p>
            <a:pPr marL="457200" indent="-457200">
              <a:buFont typeface="+mj-lt"/>
              <a:buAutoNum type="arabicPeriod"/>
            </a:pPr>
            <a:r>
              <a:rPr lang="nl-NL" dirty="0"/>
              <a:t>Borgen van Slim WM na 2027</a:t>
            </a:r>
          </a:p>
          <a:p>
            <a:pPr marL="457200" indent="-457200">
              <a:buFont typeface="+mj-lt"/>
              <a:buAutoNum type="arabicPeriod"/>
            </a:pPr>
            <a:r>
              <a:rPr lang="nl-NL" dirty="0"/>
              <a:t>Communicatie, incl. leren van elkaar</a:t>
            </a:r>
          </a:p>
          <a:p>
            <a:pPr marL="457200" indent="-457200">
              <a:buFont typeface="+mj-lt"/>
              <a:buAutoNum type="arabicPeriod"/>
            </a:pPr>
            <a:r>
              <a:rPr lang="nl-NL" dirty="0"/>
              <a:t>Grondwater in relatie tot operationeel waterbeheer</a:t>
            </a:r>
          </a:p>
          <a:p>
            <a:pPr marL="457200" indent="-457200">
              <a:buFont typeface="+mj-lt"/>
              <a:buAutoNum type="arabicPeriod"/>
            </a:pPr>
            <a:r>
              <a:rPr lang="nl-NL" dirty="0"/>
              <a:t>Set afgestemde redeneerlijnen</a:t>
            </a:r>
          </a:p>
          <a:p>
            <a:pPr marL="457200" indent="-457200">
              <a:buFont typeface="+mj-lt"/>
              <a:buAutoNum type="arabicPeriod"/>
            </a:pPr>
            <a:r>
              <a:rPr lang="nl-NL" dirty="0"/>
              <a:t>Informatievoorziening Slim WM</a:t>
            </a:r>
          </a:p>
          <a:p>
            <a:pPr marL="457200" indent="-457200">
              <a:buFont typeface="+mj-lt"/>
              <a:buAutoNum type="arabicPeriod"/>
            </a:pPr>
            <a:r>
              <a:rPr lang="nl-NL" dirty="0"/>
              <a:t>Lerend implementeren KZH</a:t>
            </a:r>
          </a:p>
          <a:p>
            <a:endParaRPr lang="nl-NL" dirty="0"/>
          </a:p>
          <a:p>
            <a:endParaRPr lang="nl-NL" dirty="0"/>
          </a:p>
        </p:txBody>
      </p:sp>
      <p:sp>
        <p:nvSpPr>
          <p:cNvPr id="5" name="Tijdelijke aanduiding voor dianummer 4">
            <a:extLst>
              <a:ext uri="{FF2B5EF4-FFF2-40B4-BE49-F238E27FC236}">
                <a16:creationId xmlns:a16="http://schemas.microsoft.com/office/drawing/2014/main" id="{B67D672C-F97F-8136-C8B1-9F2B7ADD9074}"/>
              </a:ext>
            </a:extLst>
          </p:cNvPr>
          <p:cNvSpPr>
            <a:spLocks noGrp="1"/>
          </p:cNvSpPr>
          <p:nvPr>
            <p:ph type="sldNum" sz="quarter" idx="12"/>
          </p:nvPr>
        </p:nvSpPr>
        <p:spPr/>
        <p:txBody>
          <a:bodyPr/>
          <a:lstStyle/>
          <a:p>
            <a:fld id="{BC317D07-B448-4E2A-A2C2-18D84BEFB255}" type="slidenum">
              <a:rPr lang="nl-NL" smtClean="0"/>
              <a:t>19</a:t>
            </a:fld>
            <a:endParaRPr lang="nl-NL"/>
          </a:p>
        </p:txBody>
      </p:sp>
    </p:spTree>
    <p:extLst>
      <p:ext uri="{BB962C8B-B14F-4D97-AF65-F5344CB8AC3E}">
        <p14:creationId xmlns:p14="http://schemas.microsoft.com/office/powerpoint/2010/main" val="3950267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AD79E0-C227-B0C1-1332-410BC424B540}"/>
              </a:ext>
            </a:extLst>
          </p:cNvPr>
          <p:cNvSpPr>
            <a:spLocks noGrp="1"/>
          </p:cNvSpPr>
          <p:nvPr>
            <p:ph type="title"/>
          </p:nvPr>
        </p:nvSpPr>
        <p:spPr/>
        <p:txBody>
          <a:bodyPr>
            <a:normAutofit/>
          </a:bodyPr>
          <a:lstStyle/>
          <a:p>
            <a:r>
              <a:rPr lang="nl-NL"/>
              <a:t>Over deze presentatie</a:t>
            </a:r>
            <a:endParaRPr lang="nl-NL" dirty="0"/>
          </a:p>
        </p:txBody>
      </p:sp>
      <p:sp>
        <p:nvSpPr>
          <p:cNvPr id="3" name="Tijdelijke aanduiding voor inhoud 2">
            <a:extLst>
              <a:ext uri="{FF2B5EF4-FFF2-40B4-BE49-F238E27FC236}">
                <a16:creationId xmlns:a16="http://schemas.microsoft.com/office/drawing/2014/main" id="{BAB8DB8C-E205-B560-C9CD-83C21CC5E216}"/>
              </a:ext>
            </a:extLst>
          </p:cNvPr>
          <p:cNvSpPr>
            <a:spLocks noGrp="1"/>
          </p:cNvSpPr>
          <p:nvPr>
            <p:ph idx="1"/>
          </p:nvPr>
        </p:nvSpPr>
        <p:spPr/>
        <p:txBody>
          <a:bodyPr>
            <a:normAutofit fontScale="40000" lnSpcReduction="20000"/>
          </a:bodyPr>
          <a:lstStyle/>
          <a:p>
            <a:pPr>
              <a:lnSpc>
                <a:spcPts val="3000"/>
              </a:lnSpc>
              <a:spcBef>
                <a:spcPts val="0"/>
              </a:spcBef>
            </a:pPr>
            <a:r>
              <a:rPr lang="nl-NL" sz="4500" dirty="0">
                <a:solidFill>
                  <a:srgbClr val="000000"/>
                </a:solidFill>
              </a:rPr>
              <a:t>Deze presentatie bevat algemene grosinformatie over Slim Watermanagement voor diverse doelgroepen en doeleinden. </a:t>
            </a:r>
          </a:p>
          <a:p>
            <a:pPr>
              <a:lnSpc>
                <a:spcPts val="3000"/>
              </a:lnSpc>
              <a:spcBef>
                <a:spcPts val="0"/>
              </a:spcBef>
            </a:pPr>
            <a:r>
              <a:rPr lang="nl-NL" sz="4500" dirty="0">
                <a:solidFill>
                  <a:srgbClr val="000000"/>
                </a:solidFill>
              </a:rPr>
              <a:t>De presentatie is te lang om een-op-een te presenteren en is hiervoor ook niet bedoeld.</a:t>
            </a:r>
          </a:p>
          <a:p>
            <a:pPr>
              <a:lnSpc>
                <a:spcPts val="3000"/>
              </a:lnSpc>
              <a:spcBef>
                <a:spcPts val="0"/>
              </a:spcBef>
            </a:pPr>
            <a:r>
              <a:rPr lang="nl-NL" sz="4500" dirty="0">
                <a:solidFill>
                  <a:srgbClr val="000000"/>
                </a:solidFill>
              </a:rPr>
              <a:t>De dia’s uit deze presentatie kun je gebruiken om een eigen presentatie te maken, gericht op het doel en de doelgroep.</a:t>
            </a:r>
          </a:p>
          <a:p>
            <a:pPr>
              <a:lnSpc>
                <a:spcPts val="3000"/>
              </a:lnSpc>
              <a:spcBef>
                <a:spcPts val="0"/>
              </a:spcBef>
            </a:pPr>
            <a:r>
              <a:rPr lang="nl-NL" sz="4500" dirty="0">
                <a:solidFill>
                  <a:srgbClr val="000000"/>
                </a:solidFill>
              </a:rPr>
              <a:t>Wil je zelf dia’s toevoegen? Dat kan met de handige sjabloon-dia’s! Die kun je vinden:</a:t>
            </a:r>
          </a:p>
          <a:p>
            <a:pPr lvl="1">
              <a:lnSpc>
                <a:spcPts val="3000"/>
              </a:lnSpc>
              <a:spcBef>
                <a:spcPts val="0"/>
              </a:spcBef>
            </a:pPr>
            <a:r>
              <a:rPr lang="nl-NL" sz="4500" dirty="0">
                <a:solidFill>
                  <a:srgbClr val="000000"/>
                </a:solidFill>
              </a:rPr>
              <a:t>onder ‘Indeling’;</a:t>
            </a:r>
          </a:p>
          <a:p>
            <a:pPr lvl="1">
              <a:lnSpc>
                <a:spcPts val="3000"/>
              </a:lnSpc>
              <a:spcBef>
                <a:spcPts val="0"/>
              </a:spcBef>
            </a:pPr>
            <a:r>
              <a:rPr lang="nl-NL" sz="4500" dirty="0">
                <a:solidFill>
                  <a:srgbClr val="000000"/>
                </a:solidFill>
              </a:rPr>
              <a:t>als je klikt op ‘Nieuwe dia’;</a:t>
            </a:r>
          </a:p>
          <a:p>
            <a:pPr lvl="1">
              <a:lnSpc>
                <a:spcPts val="3000"/>
              </a:lnSpc>
              <a:spcBef>
                <a:spcPts val="0"/>
              </a:spcBef>
            </a:pPr>
            <a:r>
              <a:rPr lang="nl-NL" sz="4500" dirty="0">
                <a:solidFill>
                  <a:srgbClr val="000000"/>
                </a:solidFill>
              </a:rPr>
              <a:t>of vanaf dia 28.</a:t>
            </a:r>
            <a:endParaRPr lang="nl-NL" sz="2000" dirty="0">
              <a:solidFill>
                <a:srgbClr val="000000"/>
              </a:solidFill>
            </a:endParaRPr>
          </a:p>
          <a:p>
            <a:pPr marL="0" indent="0">
              <a:lnSpc>
                <a:spcPts val="3000"/>
              </a:lnSpc>
              <a:spcBef>
                <a:spcPts val="0"/>
              </a:spcBef>
              <a:buNone/>
            </a:pPr>
            <a:endParaRPr lang="nl-NL" sz="1000" i="1" dirty="0">
              <a:solidFill>
                <a:srgbClr val="000000"/>
              </a:solidFill>
            </a:endParaRPr>
          </a:p>
          <a:p>
            <a:pPr marL="0" indent="0">
              <a:lnSpc>
                <a:spcPts val="3000"/>
              </a:lnSpc>
              <a:spcBef>
                <a:spcPts val="0"/>
              </a:spcBef>
              <a:buNone/>
            </a:pPr>
            <a:r>
              <a:rPr lang="nl-NL" sz="2500" i="1" dirty="0">
                <a:solidFill>
                  <a:srgbClr val="000000"/>
                </a:solidFill>
              </a:rPr>
              <a:t>Versie 1 (nieuwe opmaak), 26 augustus 2024</a:t>
            </a:r>
          </a:p>
        </p:txBody>
      </p:sp>
      <p:sp>
        <p:nvSpPr>
          <p:cNvPr id="4" name="Tijdelijke aanduiding voor voettekst 3">
            <a:extLst>
              <a:ext uri="{FF2B5EF4-FFF2-40B4-BE49-F238E27FC236}">
                <a16:creationId xmlns:a16="http://schemas.microsoft.com/office/drawing/2014/main" id="{DF48710A-09D7-6054-898F-855490996B99}"/>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9BA65458-BAE5-02BF-FDCB-37E12199FFC2}"/>
              </a:ext>
            </a:extLst>
          </p:cNvPr>
          <p:cNvSpPr>
            <a:spLocks noGrp="1"/>
          </p:cNvSpPr>
          <p:nvPr>
            <p:ph type="sldNum" sz="quarter" idx="12"/>
          </p:nvPr>
        </p:nvSpPr>
        <p:spPr/>
        <p:txBody>
          <a:bodyPr/>
          <a:lstStyle/>
          <a:p>
            <a:fld id="{BC317D07-B448-4E2A-A2C2-18D84BEFB255}" type="slidenum">
              <a:rPr lang="nl-NL" smtClean="0"/>
              <a:t>2</a:t>
            </a:fld>
            <a:endParaRPr lang="nl-NL"/>
          </a:p>
        </p:txBody>
      </p:sp>
      <p:sp>
        <p:nvSpPr>
          <p:cNvPr id="6" name="Tijdelijke aanduiding voor datum 5">
            <a:extLst>
              <a:ext uri="{FF2B5EF4-FFF2-40B4-BE49-F238E27FC236}">
                <a16:creationId xmlns:a16="http://schemas.microsoft.com/office/drawing/2014/main" id="{FD97A27E-0B6A-B75A-D486-6E193A66CA17}"/>
              </a:ext>
            </a:extLst>
          </p:cNvPr>
          <p:cNvSpPr>
            <a:spLocks noGrp="1"/>
          </p:cNvSpPr>
          <p:nvPr>
            <p:ph type="dt" sz="half" idx="2"/>
          </p:nvPr>
        </p:nvSpPr>
        <p:spPr/>
        <p:txBody>
          <a:bodyPr/>
          <a:lstStyle/>
          <a:p>
            <a:fld id="{AE1983C8-B037-604D-9AD1-B860E5F9FDDF}" type="datetime1">
              <a:rPr lang="nl-NL" smtClean="0"/>
              <a:t>26-8-2024</a:t>
            </a:fld>
            <a:endParaRPr lang="nl-NL" dirty="0"/>
          </a:p>
        </p:txBody>
      </p:sp>
    </p:spTree>
    <p:extLst>
      <p:ext uri="{BB962C8B-B14F-4D97-AF65-F5344CB8AC3E}">
        <p14:creationId xmlns:p14="http://schemas.microsoft.com/office/powerpoint/2010/main" val="272502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ADBB3-FC6D-535A-D5C1-34E8BA31A26F}"/>
              </a:ext>
            </a:extLst>
          </p:cNvPr>
          <p:cNvSpPr>
            <a:spLocks noGrp="1"/>
          </p:cNvSpPr>
          <p:nvPr>
            <p:ph type="title"/>
          </p:nvPr>
        </p:nvSpPr>
        <p:spPr/>
        <p:txBody>
          <a:bodyPr/>
          <a:lstStyle/>
          <a:p>
            <a:r>
              <a:rPr lang="nl-NL" dirty="0"/>
              <a:t>Borgen Slim WM</a:t>
            </a:r>
          </a:p>
        </p:txBody>
      </p:sp>
      <p:sp>
        <p:nvSpPr>
          <p:cNvPr id="3" name="Tijdelijke aanduiding voor inhoud 2">
            <a:extLst>
              <a:ext uri="{FF2B5EF4-FFF2-40B4-BE49-F238E27FC236}">
                <a16:creationId xmlns:a16="http://schemas.microsoft.com/office/drawing/2014/main" id="{E5601192-6186-E2B3-C900-EE7D31C39BAC}"/>
              </a:ext>
            </a:extLst>
          </p:cNvPr>
          <p:cNvSpPr>
            <a:spLocks noGrp="1"/>
          </p:cNvSpPr>
          <p:nvPr>
            <p:ph idx="1"/>
          </p:nvPr>
        </p:nvSpPr>
        <p:spPr/>
        <p:txBody>
          <a:bodyPr>
            <a:normAutofit/>
          </a:bodyPr>
          <a:lstStyle/>
          <a:p>
            <a:r>
              <a:rPr lang="nl-NL" dirty="0"/>
              <a:t>Na 2027 zijn de waterbeheerders zelf aan zet voor Slim WM.</a:t>
            </a:r>
          </a:p>
          <a:p>
            <a:r>
              <a:rPr lang="nl-NL" dirty="0"/>
              <a:t>Slim WM is dan onderdeel van de reguliere werkwijze.</a:t>
            </a:r>
          </a:p>
          <a:p>
            <a:r>
              <a:rPr lang="nl-NL" dirty="0"/>
              <a:t>Behoefte: alle zaken van Slim WM behouden.</a:t>
            </a:r>
          </a:p>
          <a:p>
            <a:r>
              <a:rPr lang="nl-NL" dirty="0"/>
              <a:t>Gezamenlijk: redeneerlijnen, IV Slim WM en communicatie.</a:t>
            </a:r>
          </a:p>
          <a:p>
            <a:r>
              <a:rPr lang="nl-NL" dirty="0"/>
              <a:t>Regionaal: regiodagen, systeemanalyses en </a:t>
            </a:r>
            <a:r>
              <a:rPr lang="nl-NL" dirty="0" err="1"/>
              <a:t>serious</a:t>
            </a:r>
            <a:r>
              <a:rPr lang="nl-NL" dirty="0"/>
              <a:t> games.</a:t>
            </a:r>
          </a:p>
          <a:p>
            <a:r>
              <a:rPr lang="nl-NL" dirty="0"/>
              <a:t>In de tweede planperiode wordt uitgewerkt hoe Slim WM te borgen.</a:t>
            </a:r>
          </a:p>
          <a:p>
            <a:endParaRPr lang="nl-NL" dirty="0"/>
          </a:p>
          <a:p>
            <a:endParaRPr lang="nl-NL" dirty="0"/>
          </a:p>
          <a:p>
            <a:endParaRPr lang="nl-NL" dirty="0"/>
          </a:p>
          <a:p>
            <a:endParaRPr lang="nl-NL" dirty="0"/>
          </a:p>
        </p:txBody>
      </p:sp>
      <p:sp>
        <p:nvSpPr>
          <p:cNvPr id="4" name="Tijdelijke aanduiding voor voettekst 3">
            <a:extLst>
              <a:ext uri="{FF2B5EF4-FFF2-40B4-BE49-F238E27FC236}">
                <a16:creationId xmlns:a16="http://schemas.microsoft.com/office/drawing/2014/main" id="{E564E517-85EB-901E-8272-641B8D00FA95}"/>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0680EB43-C800-5326-5B39-A3A5FF0B6712}"/>
              </a:ext>
            </a:extLst>
          </p:cNvPr>
          <p:cNvSpPr>
            <a:spLocks noGrp="1"/>
          </p:cNvSpPr>
          <p:nvPr>
            <p:ph type="sldNum" sz="quarter" idx="12"/>
          </p:nvPr>
        </p:nvSpPr>
        <p:spPr/>
        <p:txBody>
          <a:bodyPr/>
          <a:lstStyle/>
          <a:p>
            <a:fld id="{BC317D07-B448-4E2A-A2C2-18D84BEFB255}" type="slidenum">
              <a:rPr lang="nl-NL" smtClean="0"/>
              <a:t>20</a:t>
            </a:fld>
            <a:endParaRPr lang="nl-NL"/>
          </a:p>
        </p:txBody>
      </p:sp>
      <p:sp>
        <p:nvSpPr>
          <p:cNvPr id="6" name="Tijdelijke aanduiding voor datum 5">
            <a:extLst>
              <a:ext uri="{FF2B5EF4-FFF2-40B4-BE49-F238E27FC236}">
                <a16:creationId xmlns:a16="http://schemas.microsoft.com/office/drawing/2014/main" id="{8982BA89-80C4-605D-ED81-E227738E0B26}"/>
              </a:ext>
            </a:extLst>
          </p:cNvPr>
          <p:cNvSpPr>
            <a:spLocks noGrp="1"/>
          </p:cNvSpPr>
          <p:nvPr>
            <p:ph type="dt" sz="half" idx="2"/>
          </p:nvPr>
        </p:nvSpPr>
        <p:spPr/>
        <p:txBody>
          <a:bodyPr/>
          <a:lstStyle/>
          <a:p>
            <a:fld id="{AE1983C8-B037-604D-9AD1-B860E5F9FDDF}" type="datetime1">
              <a:rPr lang="nl-NL" smtClean="0"/>
              <a:t>26-8-2024</a:t>
            </a:fld>
            <a:endParaRPr lang="nl-NL" dirty="0"/>
          </a:p>
        </p:txBody>
      </p:sp>
    </p:spTree>
    <p:extLst>
      <p:ext uri="{BB962C8B-B14F-4D97-AF65-F5344CB8AC3E}">
        <p14:creationId xmlns:p14="http://schemas.microsoft.com/office/powerpoint/2010/main" val="1045236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5C24A-A9BE-7C09-2FA7-7066F0B3E6DD}"/>
              </a:ext>
            </a:extLst>
          </p:cNvPr>
          <p:cNvSpPr>
            <a:spLocks noGrp="1"/>
          </p:cNvSpPr>
          <p:nvPr>
            <p:ph type="title"/>
          </p:nvPr>
        </p:nvSpPr>
        <p:spPr/>
        <p:txBody>
          <a:bodyPr/>
          <a:lstStyle/>
          <a:p>
            <a:r>
              <a:rPr lang="nl-NL" dirty="0"/>
              <a:t>Communicatie Slim WM</a:t>
            </a:r>
          </a:p>
        </p:txBody>
      </p:sp>
      <p:sp>
        <p:nvSpPr>
          <p:cNvPr id="3" name="Tijdelijke aanduiding voor inhoud 2">
            <a:extLst>
              <a:ext uri="{FF2B5EF4-FFF2-40B4-BE49-F238E27FC236}">
                <a16:creationId xmlns:a16="http://schemas.microsoft.com/office/drawing/2014/main" id="{13473995-5B52-8661-864B-90F1DB3985AE}"/>
              </a:ext>
            </a:extLst>
          </p:cNvPr>
          <p:cNvSpPr>
            <a:spLocks noGrp="1"/>
          </p:cNvSpPr>
          <p:nvPr>
            <p:ph idx="1"/>
          </p:nvPr>
        </p:nvSpPr>
        <p:spPr/>
        <p:txBody>
          <a:bodyPr>
            <a:normAutofit/>
          </a:bodyPr>
          <a:lstStyle/>
          <a:p>
            <a:r>
              <a:rPr lang="nl-NL" dirty="0"/>
              <a:t>Communicatiestrategie en communicatieplan</a:t>
            </a:r>
          </a:p>
          <a:p>
            <a:r>
              <a:rPr lang="nl-NL" dirty="0"/>
              <a:t>Website (open en besloten deel) en nieuwsbrief (2 keer per jaar)</a:t>
            </a:r>
          </a:p>
          <a:p>
            <a:r>
              <a:rPr lang="nl-NL" dirty="0" err="1"/>
              <a:t>Communicatietoolbox</a:t>
            </a:r>
            <a:r>
              <a:rPr lang="nl-NL" dirty="0"/>
              <a:t> (animatie, formats, </a:t>
            </a:r>
            <a:r>
              <a:rPr lang="nl-NL" dirty="0" err="1"/>
              <a:t>ppt</a:t>
            </a:r>
            <a:r>
              <a:rPr lang="nl-NL" dirty="0"/>
              <a:t>, etc.)</a:t>
            </a:r>
          </a:p>
          <a:p>
            <a:r>
              <a:rPr lang="nl-NL" dirty="0"/>
              <a:t>Waterverhalen om de meerwaarde van Slim WM te laten zien</a:t>
            </a:r>
          </a:p>
          <a:p>
            <a:r>
              <a:rPr lang="nl-NL" dirty="0" err="1"/>
              <a:t>Infographics</a:t>
            </a:r>
            <a:r>
              <a:rPr lang="nl-NL" dirty="0"/>
              <a:t> </a:t>
            </a:r>
          </a:p>
          <a:p>
            <a:r>
              <a:rPr lang="nl-NL" dirty="0"/>
              <a:t>Faciliteert kennis delen en leren van elkaar</a:t>
            </a:r>
          </a:p>
          <a:p>
            <a:endParaRPr lang="nl-NL" dirty="0"/>
          </a:p>
          <a:p>
            <a:endParaRPr lang="nl-NL" dirty="0"/>
          </a:p>
        </p:txBody>
      </p:sp>
      <p:sp>
        <p:nvSpPr>
          <p:cNvPr id="4" name="Tijdelijke aanduiding voor voettekst 3">
            <a:extLst>
              <a:ext uri="{FF2B5EF4-FFF2-40B4-BE49-F238E27FC236}">
                <a16:creationId xmlns:a16="http://schemas.microsoft.com/office/drawing/2014/main" id="{C686713F-A032-4FDF-F12B-3863454CD48B}"/>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FC5D2DCE-563B-56FB-7939-9497AD51D828}"/>
              </a:ext>
            </a:extLst>
          </p:cNvPr>
          <p:cNvSpPr>
            <a:spLocks noGrp="1"/>
          </p:cNvSpPr>
          <p:nvPr>
            <p:ph type="sldNum" sz="quarter" idx="12"/>
          </p:nvPr>
        </p:nvSpPr>
        <p:spPr/>
        <p:txBody>
          <a:bodyPr/>
          <a:lstStyle/>
          <a:p>
            <a:fld id="{BC317D07-B448-4E2A-A2C2-18D84BEFB255}" type="slidenum">
              <a:rPr lang="nl-NL" smtClean="0"/>
              <a:t>21</a:t>
            </a:fld>
            <a:endParaRPr lang="nl-NL"/>
          </a:p>
        </p:txBody>
      </p:sp>
      <p:sp>
        <p:nvSpPr>
          <p:cNvPr id="6" name="Tijdelijke aanduiding voor datum 5">
            <a:extLst>
              <a:ext uri="{FF2B5EF4-FFF2-40B4-BE49-F238E27FC236}">
                <a16:creationId xmlns:a16="http://schemas.microsoft.com/office/drawing/2014/main" id="{0C071489-4BDE-C0E6-A14A-49C45DBDAEDA}"/>
              </a:ext>
            </a:extLst>
          </p:cNvPr>
          <p:cNvSpPr>
            <a:spLocks noGrp="1"/>
          </p:cNvSpPr>
          <p:nvPr>
            <p:ph type="dt" sz="half" idx="2"/>
          </p:nvPr>
        </p:nvSpPr>
        <p:spPr/>
        <p:txBody>
          <a:bodyPr/>
          <a:lstStyle/>
          <a:p>
            <a:fld id="{AE1983C8-B037-604D-9AD1-B860E5F9FDDF}" type="datetime1">
              <a:rPr lang="nl-NL" smtClean="0"/>
              <a:t>26-8-2024</a:t>
            </a:fld>
            <a:endParaRPr lang="nl-NL" dirty="0"/>
          </a:p>
        </p:txBody>
      </p:sp>
    </p:spTree>
    <p:extLst>
      <p:ext uri="{BB962C8B-B14F-4D97-AF65-F5344CB8AC3E}">
        <p14:creationId xmlns:p14="http://schemas.microsoft.com/office/powerpoint/2010/main" val="2538045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10214-B2C9-585B-78D4-C4663659E683}"/>
              </a:ext>
            </a:extLst>
          </p:cNvPr>
          <p:cNvSpPr>
            <a:spLocks noGrp="1"/>
          </p:cNvSpPr>
          <p:nvPr>
            <p:ph type="title"/>
          </p:nvPr>
        </p:nvSpPr>
        <p:spPr/>
        <p:txBody>
          <a:bodyPr/>
          <a:lstStyle/>
          <a:p>
            <a:r>
              <a:rPr lang="nl-NL" dirty="0"/>
              <a:t>Grondwater</a:t>
            </a:r>
          </a:p>
        </p:txBody>
      </p:sp>
      <p:sp>
        <p:nvSpPr>
          <p:cNvPr id="3" name="Tijdelijke aanduiding voor inhoud 2">
            <a:extLst>
              <a:ext uri="{FF2B5EF4-FFF2-40B4-BE49-F238E27FC236}">
                <a16:creationId xmlns:a16="http://schemas.microsoft.com/office/drawing/2014/main" id="{D6038C14-03AC-8427-1815-7C54184BA6DA}"/>
              </a:ext>
            </a:extLst>
          </p:cNvPr>
          <p:cNvSpPr>
            <a:spLocks noGrp="1"/>
          </p:cNvSpPr>
          <p:nvPr>
            <p:ph idx="1"/>
          </p:nvPr>
        </p:nvSpPr>
        <p:spPr/>
        <p:txBody>
          <a:bodyPr>
            <a:normAutofit/>
          </a:bodyPr>
          <a:lstStyle/>
          <a:p>
            <a:r>
              <a:rPr lang="nl-NL" dirty="0"/>
              <a:t>Verkenning van mogelijkheden om grondwater te sturen via operationeel beheer van oppervlaktewater.</a:t>
            </a:r>
          </a:p>
          <a:p>
            <a:r>
              <a:rPr lang="nl-NL" dirty="0"/>
              <a:t>Via casuïstiek in vier gebieden.</a:t>
            </a:r>
          </a:p>
          <a:p>
            <a:r>
              <a:rPr lang="nl-NL" dirty="0"/>
              <a:t>Doel: komen tot een advies voor een informatie-instrument.</a:t>
            </a:r>
          </a:p>
          <a:p>
            <a:r>
              <a:rPr lang="nl-NL" dirty="0"/>
              <a:t>Grondwater is minder goed/snel te sturen dan oppervlaktewater.</a:t>
            </a:r>
          </a:p>
          <a:p>
            <a:r>
              <a:rPr lang="nl-NL" dirty="0"/>
              <a:t>Actuele freatische grondwaterinformatie is van meerwaarde.</a:t>
            </a:r>
          </a:p>
          <a:p>
            <a:r>
              <a:rPr lang="nl-NL" dirty="0"/>
              <a:t>Meer informatie nodig in complexe situaties.</a:t>
            </a:r>
          </a:p>
        </p:txBody>
      </p:sp>
      <p:sp>
        <p:nvSpPr>
          <p:cNvPr id="4" name="Tijdelijke aanduiding voor voettekst 3">
            <a:extLst>
              <a:ext uri="{FF2B5EF4-FFF2-40B4-BE49-F238E27FC236}">
                <a16:creationId xmlns:a16="http://schemas.microsoft.com/office/drawing/2014/main" id="{BA7D3914-40B6-B58C-48E6-3D72EF7B63AB}"/>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FC3AE3E5-304B-12A6-9B61-5BC42706FA7C}"/>
              </a:ext>
            </a:extLst>
          </p:cNvPr>
          <p:cNvSpPr>
            <a:spLocks noGrp="1"/>
          </p:cNvSpPr>
          <p:nvPr>
            <p:ph type="sldNum" sz="quarter" idx="12"/>
          </p:nvPr>
        </p:nvSpPr>
        <p:spPr/>
        <p:txBody>
          <a:bodyPr/>
          <a:lstStyle/>
          <a:p>
            <a:fld id="{BC317D07-B448-4E2A-A2C2-18D84BEFB255}" type="slidenum">
              <a:rPr lang="nl-NL" smtClean="0"/>
              <a:t>22</a:t>
            </a:fld>
            <a:endParaRPr lang="nl-NL"/>
          </a:p>
        </p:txBody>
      </p:sp>
      <p:sp>
        <p:nvSpPr>
          <p:cNvPr id="6" name="Tijdelijke aanduiding voor datum 5">
            <a:extLst>
              <a:ext uri="{FF2B5EF4-FFF2-40B4-BE49-F238E27FC236}">
                <a16:creationId xmlns:a16="http://schemas.microsoft.com/office/drawing/2014/main" id="{CA383C08-F6B7-C6F6-BEB4-DCB4D5776667}"/>
              </a:ext>
            </a:extLst>
          </p:cNvPr>
          <p:cNvSpPr>
            <a:spLocks noGrp="1"/>
          </p:cNvSpPr>
          <p:nvPr>
            <p:ph type="dt" sz="half" idx="2"/>
          </p:nvPr>
        </p:nvSpPr>
        <p:spPr/>
        <p:txBody>
          <a:bodyPr/>
          <a:lstStyle/>
          <a:p>
            <a:fld id="{AE1983C8-B037-604D-9AD1-B860E5F9FDDF}" type="datetime1">
              <a:rPr lang="nl-NL" smtClean="0"/>
              <a:t>26-8-2024</a:t>
            </a:fld>
            <a:endParaRPr lang="nl-NL" dirty="0"/>
          </a:p>
        </p:txBody>
      </p:sp>
    </p:spTree>
    <p:extLst>
      <p:ext uri="{BB962C8B-B14F-4D97-AF65-F5344CB8AC3E}">
        <p14:creationId xmlns:p14="http://schemas.microsoft.com/office/powerpoint/2010/main" val="2985186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A4BFAB4-82EF-BB37-E787-49F8D1BF2196}"/>
              </a:ext>
            </a:extLst>
          </p:cNvPr>
          <p:cNvSpPr>
            <a:spLocks noGrp="1"/>
          </p:cNvSpPr>
          <p:nvPr>
            <p:ph type="title"/>
          </p:nvPr>
        </p:nvSpPr>
        <p:spPr/>
        <p:txBody>
          <a:bodyPr/>
          <a:lstStyle/>
          <a:p>
            <a:endParaRPr lang="nl-NL" dirty="0"/>
          </a:p>
        </p:txBody>
      </p:sp>
      <p:sp>
        <p:nvSpPr>
          <p:cNvPr id="2" name="Tijdelijke aanduiding voor datum 1">
            <a:extLst>
              <a:ext uri="{FF2B5EF4-FFF2-40B4-BE49-F238E27FC236}">
                <a16:creationId xmlns:a16="http://schemas.microsoft.com/office/drawing/2014/main" id="{30334E09-BB8B-A7B4-8F83-07E710020551}"/>
              </a:ext>
            </a:extLst>
          </p:cNvPr>
          <p:cNvSpPr>
            <a:spLocks noGrp="1"/>
          </p:cNvSpPr>
          <p:nvPr>
            <p:ph type="dt" sz="half" idx="4294967295"/>
          </p:nvPr>
        </p:nvSpPr>
        <p:spPr>
          <a:xfrm>
            <a:off x="0" y="6356350"/>
            <a:ext cx="2844800" cy="365125"/>
          </a:xfrm>
        </p:spPr>
        <p:txBody>
          <a:bodyPr/>
          <a:lstStyle/>
          <a:p>
            <a:fld id="{05BC60B0-766D-324E-9AA0-0DF52C1DF709}" type="datetime1">
              <a:rPr lang="nl-NL" smtClean="0"/>
              <a:t>26-8-2024</a:t>
            </a:fld>
            <a:endParaRPr lang="nl-NL"/>
          </a:p>
        </p:txBody>
      </p:sp>
      <p:sp>
        <p:nvSpPr>
          <p:cNvPr id="4" name="Tijdelijke aanduiding voor dianummer 3">
            <a:extLst>
              <a:ext uri="{FF2B5EF4-FFF2-40B4-BE49-F238E27FC236}">
                <a16:creationId xmlns:a16="http://schemas.microsoft.com/office/drawing/2014/main" id="{7FE18FB1-9CFC-26FB-B17E-993B85ADF082}"/>
              </a:ext>
            </a:extLst>
          </p:cNvPr>
          <p:cNvSpPr>
            <a:spLocks noGrp="1"/>
          </p:cNvSpPr>
          <p:nvPr>
            <p:ph type="sldNum" sz="quarter" idx="4294967295"/>
          </p:nvPr>
        </p:nvSpPr>
        <p:spPr>
          <a:xfrm>
            <a:off x="9347200" y="6453188"/>
            <a:ext cx="2844800" cy="268287"/>
          </a:xfrm>
        </p:spPr>
        <p:txBody>
          <a:bodyPr/>
          <a:lstStyle/>
          <a:p>
            <a:fld id="{BC317D07-B448-4E2A-A2C2-18D84BEFB255}" type="slidenum">
              <a:rPr lang="nl-NL" smtClean="0"/>
              <a:t>23</a:t>
            </a:fld>
            <a:endParaRPr lang="nl-NL"/>
          </a:p>
        </p:txBody>
      </p:sp>
      <p:pic>
        <p:nvPicPr>
          <p:cNvPr id="5" name="Afbeelding 4">
            <a:extLst>
              <a:ext uri="{FF2B5EF4-FFF2-40B4-BE49-F238E27FC236}">
                <a16:creationId xmlns:a16="http://schemas.microsoft.com/office/drawing/2014/main" id="{C4E7E95B-7DEB-E90C-DFEB-903EA7FCA78D}"/>
              </a:ext>
            </a:extLst>
          </p:cNvPr>
          <p:cNvPicPr>
            <a:picLocks noChangeAspect="1"/>
          </p:cNvPicPr>
          <p:nvPr/>
        </p:nvPicPr>
        <p:blipFill>
          <a:blip r:embed="rId3"/>
          <a:stretch>
            <a:fillRect/>
          </a:stretch>
        </p:blipFill>
        <p:spPr>
          <a:xfrm>
            <a:off x="3554264" y="260648"/>
            <a:ext cx="5083472" cy="5253179"/>
          </a:xfrm>
          <a:prstGeom prst="rect">
            <a:avLst/>
          </a:prstGeom>
        </p:spPr>
      </p:pic>
    </p:spTree>
    <p:extLst>
      <p:ext uri="{BB962C8B-B14F-4D97-AF65-F5344CB8AC3E}">
        <p14:creationId xmlns:p14="http://schemas.microsoft.com/office/powerpoint/2010/main" val="332025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EDA3A-958B-5446-911A-7AF7E6B65EC5}"/>
              </a:ext>
            </a:extLst>
          </p:cNvPr>
          <p:cNvSpPr>
            <a:spLocks noGrp="1"/>
          </p:cNvSpPr>
          <p:nvPr>
            <p:ph type="title"/>
          </p:nvPr>
        </p:nvSpPr>
        <p:spPr/>
        <p:txBody>
          <a:bodyPr>
            <a:normAutofit fontScale="90000"/>
          </a:bodyPr>
          <a:lstStyle/>
          <a:p>
            <a:r>
              <a:rPr lang="nl-NL" dirty="0"/>
              <a:t>Set afgestemde redeneerlijnen</a:t>
            </a:r>
          </a:p>
        </p:txBody>
      </p:sp>
      <p:sp>
        <p:nvSpPr>
          <p:cNvPr id="3" name="Tijdelijke aanduiding voor inhoud 2">
            <a:extLst>
              <a:ext uri="{FF2B5EF4-FFF2-40B4-BE49-F238E27FC236}">
                <a16:creationId xmlns:a16="http://schemas.microsoft.com/office/drawing/2014/main" id="{AFD46EB8-03DE-FEB0-0953-989C07BA0DD2}"/>
              </a:ext>
            </a:extLst>
          </p:cNvPr>
          <p:cNvSpPr>
            <a:spLocks noGrp="1"/>
          </p:cNvSpPr>
          <p:nvPr>
            <p:ph sz="half" idx="1"/>
          </p:nvPr>
        </p:nvSpPr>
        <p:spPr/>
        <p:txBody>
          <a:bodyPr>
            <a:normAutofit fontScale="70000" lnSpcReduction="20000"/>
          </a:bodyPr>
          <a:lstStyle/>
          <a:p>
            <a:r>
              <a:rPr lang="nl-NL" dirty="0"/>
              <a:t>Van tevoren doordacht gezamenlijk handelingsperspectief.</a:t>
            </a:r>
          </a:p>
          <a:p>
            <a:r>
              <a:rPr lang="nl-NL" dirty="0"/>
              <a:t>Bestaande redeneerlijnen actualiseren en nieuwe redeneerlijnen ontwikkelen.</a:t>
            </a:r>
          </a:p>
          <a:p>
            <a:r>
              <a:rPr lang="nl-NL" dirty="0"/>
              <a:t>Zorgen voor een samenhangend geheel.</a:t>
            </a:r>
          </a:p>
          <a:p>
            <a:r>
              <a:rPr lang="nl-NL" dirty="0"/>
              <a:t>Vormoptimalisatie en organisatiedoorwerking.</a:t>
            </a:r>
          </a:p>
        </p:txBody>
      </p:sp>
      <p:pic>
        <p:nvPicPr>
          <p:cNvPr id="9" name="Tijdelijke aanduiding voor inhoud 8">
            <a:extLst>
              <a:ext uri="{FF2B5EF4-FFF2-40B4-BE49-F238E27FC236}">
                <a16:creationId xmlns:a16="http://schemas.microsoft.com/office/drawing/2014/main" id="{691DF05E-FC6D-9256-A75A-9D3E25A0805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9792" r="30997"/>
          <a:stretch/>
        </p:blipFill>
        <p:spPr>
          <a:xfrm>
            <a:off x="6096000" y="0"/>
            <a:ext cx="6096000" cy="6858000"/>
          </a:xfrm>
        </p:spPr>
      </p:pic>
      <p:sp>
        <p:nvSpPr>
          <p:cNvPr id="6" name="Tijdelijke aanduiding voor datum 5">
            <a:extLst>
              <a:ext uri="{FF2B5EF4-FFF2-40B4-BE49-F238E27FC236}">
                <a16:creationId xmlns:a16="http://schemas.microsoft.com/office/drawing/2014/main" id="{1CFD44EE-8160-C2D3-96CB-FA66B35DF2E1}"/>
              </a:ext>
            </a:extLst>
          </p:cNvPr>
          <p:cNvSpPr>
            <a:spLocks noGrp="1"/>
          </p:cNvSpPr>
          <p:nvPr>
            <p:ph type="dt" sz="half" idx="10"/>
          </p:nvPr>
        </p:nvSpPr>
        <p:spPr/>
        <p:txBody>
          <a:bodyPr/>
          <a:lstStyle/>
          <a:p>
            <a:fld id="{AE1983C8-B037-604D-9AD1-B860E5F9FDDF}" type="datetime1">
              <a:rPr lang="nl-NL" smtClean="0"/>
              <a:t>26-8-2024</a:t>
            </a:fld>
            <a:endParaRPr lang="nl-NL" dirty="0"/>
          </a:p>
        </p:txBody>
      </p:sp>
      <p:sp>
        <p:nvSpPr>
          <p:cNvPr id="5" name="Tijdelijke aanduiding voor dianummer 4">
            <a:extLst>
              <a:ext uri="{FF2B5EF4-FFF2-40B4-BE49-F238E27FC236}">
                <a16:creationId xmlns:a16="http://schemas.microsoft.com/office/drawing/2014/main" id="{C6F18E5C-D2A8-090C-2603-18E3911B1851}"/>
              </a:ext>
            </a:extLst>
          </p:cNvPr>
          <p:cNvSpPr>
            <a:spLocks noGrp="1"/>
          </p:cNvSpPr>
          <p:nvPr>
            <p:ph type="sldNum" sz="quarter" idx="4294967295"/>
          </p:nvPr>
        </p:nvSpPr>
        <p:spPr>
          <a:xfrm>
            <a:off x="9347200" y="6453188"/>
            <a:ext cx="2844800" cy="268287"/>
          </a:xfrm>
        </p:spPr>
        <p:txBody>
          <a:bodyPr/>
          <a:lstStyle/>
          <a:p>
            <a:fld id="{BC317D07-B448-4E2A-A2C2-18D84BEFB255}" type="slidenum">
              <a:rPr lang="nl-NL" smtClean="0"/>
              <a:t>24</a:t>
            </a:fld>
            <a:endParaRPr lang="nl-NL"/>
          </a:p>
        </p:txBody>
      </p:sp>
    </p:spTree>
    <p:extLst>
      <p:ext uri="{BB962C8B-B14F-4D97-AF65-F5344CB8AC3E}">
        <p14:creationId xmlns:p14="http://schemas.microsoft.com/office/powerpoint/2010/main" val="1285826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D79687-B090-2E9C-D1BA-BB40FD178947}"/>
              </a:ext>
            </a:extLst>
          </p:cNvPr>
          <p:cNvSpPr>
            <a:spLocks noGrp="1"/>
          </p:cNvSpPr>
          <p:nvPr>
            <p:ph type="title"/>
          </p:nvPr>
        </p:nvSpPr>
        <p:spPr>
          <a:xfrm>
            <a:off x="609600" y="731836"/>
            <a:ext cx="10972800" cy="1143000"/>
          </a:xfrm>
        </p:spPr>
        <p:txBody>
          <a:bodyPr/>
          <a:lstStyle/>
          <a:p>
            <a:r>
              <a:rPr lang="nl-NL" dirty="0"/>
              <a:t>Informatievoorziening Slim WM</a:t>
            </a:r>
          </a:p>
        </p:txBody>
      </p:sp>
      <p:sp>
        <p:nvSpPr>
          <p:cNvPr id="3" name="Tijdelijke aanduiding voor inhoud 2">
            <a:extLst>
              <a:ext uri="{FF2B5EF4-FFF2-40B4-BE49-F238E27FC236}">
                <a16:creationId xmlns:a16="http://schemas.microsoft.com/office/drawing/2014/main" id="{725C5B1D-6426-B34C-45EF-46A358CCF32A}"/>
              </a:ext>
            </a:extLst>
          </p:cNvPr>
          <p:cNvSpPr>
            <a:spLocks noGrp="1"/>
          </p:cNvSpPr>
          <p:nvPr>
            <p:ph idx="1"/>
          </p:nvPr>
        </p:nvSpPr>
        <p:spPr>
          <a:xfrm>
            <a:off x="609600" y="1874836"/>
            <a:ext cx="10972800" cy="4251328"/>
          </a:xfrm>
        </p:spPr>
        <p:txBody>
          <a:bodyPr>
            <a:normAutofit/>
          </a:bodyPr>
          <a:lstStyle/>
          <a:p>
            <a:r>
              <a:rPr lang="nl-NL" dirty="0"/>
              <a:t>Doel: ondersteunen van waterbeheerders bij </a:t>
            </a:r>
            <a:r>
              <a:rPr lang="nl-NL" dirty="0" err="1"/>
              <a:t>beheergrensoverstijgend</a:t>
            </a:r>
            <a:r>
              <a:rPr lang="nl-NL" dirty="0"/>
              <a:t> operationeel waterbeheer.</a:t>
            </a:r>
          </a:p>
          <a:p>
            <a:r>
              <a:rPr lang="nl-NL" dirty="0"/>
              <a:t>Aanvullend op de eigen systemen van de waterbeheerders.</a:t>
            </a:r>
          </a:p>
          <a:p>
            <a:r>
              <a:rPr lang="nl-NL" dirty="0"/>
              <a:t>Wordt onder architectuur ontwikkeld op basis van ervaringen met pilot-informatieschermen en wensen van (potentiële) gebruikers.</a:t>
            </a:r>
          </a:p>
          <a:p>
            <a:r>
              <a:rPr lang="nl-NL" dirty="0"/>
              <a:t>Uitgangspunt: hergebruik van software (in eigendom van een waterbeheerder), gaat voor koop (bij een marktpartij), gaat voor maken (iets nieuws laten ontwikkelen).</a:t>
            </a:r>
          </a:p>
        </p:txBody>
      </p:sp>
      <p:sp>
        <p:nvSpPr>
          <p:cNvPr id="4" name="Tijdelijke aanduiding voor voettekst 3">
            <a:extLst>
              <a:ext uri="{FF2B5EF4-FFF2-40B4-BE49-F238E27FC236}">
                <a16:creationId xmlns:a16="http://schemas.microsoft.com/office/drawing/2014/main" id="{BC1AAF38-4973-ACB1-B02B-555500EDB49C}"/>
              </a:ext>
            </a:extLst>
          </p:cNvPr>
          <p:cNvSpPr>
            <a:spLocks noGrp="1"/>
          </p:cNvSpPr>
          <p:nvPr>
            <p:ph type="ftr" sz="quarter" idx="11"/>
          </p:nvPr>
        </p:nvSpPr>
        <p:spPr>
          <a:xfrm>
            <a:off x="4165600" y="6356351"/>
            <a:ext cx="3860800" cy="365125"/>
          </a:xfrm>
        </p:spPr>
        <p:txBody>
          <a:bodyPr/>
          <a:lstStyle/>
          <a:p>
            <a:endParaRPr lang="nl-NL" dirty="0"/>
          </a:p>
        </p:txBody>
      </p:sp>
      <p:sp>
        <p:nvSpPr>
          <p:cNvPr id="5" name="Tijdelijke aanduiding voor dianummer 4">
            <a:extLst>
              <a:ext uri="{FF2B5EF4-FFF2-40B4-BE49-F238E27FC236}">
                <a16:creationId xmlns:a16="http://schemas.microsoft.com/office/drawing/2014/main" id="{7AA458F3-F572-B855-50BF-90869B950D1B}"/>
              </a:ext>
            </a:extLst>
          </p:cNvPr>
          <p:cNvSpPr>
            <a:spLocks noGrp="1"/>
          </p:cNvSpPr>
          <p:nvPr>
            <p:ph type="sldNum" sz="quarter" idx="12"/>
          </p:nvPr>
        </p:nvSpPr>
        <p:spPr>
          <a:xfrm>
            <a:off x="8737600" y="6453336"/>
            <a:ext cx="2844800" cy="268140"/>
          </a:xfrm>
        </p:spPr>
        <p:txBody>
          <a:bodyPr/>
          <a:lstStyle/>
          <a:p>
            <a:fld id="{BC317D07-B448-4E2A-A2C2-18D84BEFB255}" type="slidenum">
              <a:rPr lang="nl-NL" smtClean="0"/>
              <a:pPr/>
              <a:t>25</a:t>
            </a:fld>
            <a:endParaRPr lang="nl-NL"/>
          </a:p>
        </p:txBody>
      </p:sp>
      <p:sp>
        <p:nvSpPr>
          <p:cNvPr id="6" name="Tijdelijke aanduiding voor datum 5">
            <a:extLst>
              <a:ext uri="{FF2B5EF4-FFF2-40B4-BE49-F238E27FC236}">
                <a16:creationId xmlns:a16="http://schemas.microsoft.com/office/drawing/2014/main" id="{3E999D2E-2402-DA07-3C4B-E28AB7A8ED0D}"/>
              </a:ext>
            </a:extLst>
          </p:cNvPr>
          <p:cNvSpPr>
            <a:spLocks noGrp="1"/>
          </p:cNvSpPr>
          <p:nvPr>
            <p:ph type="dt" sz="half" idx="2"/>
          </p:nvPr>
        </p:nvSpPr>
        <p:spPr>
          <a:xfrm>
            <a:off x="609600" y="6453336"/>
            <a:ext cx="2844800" cy="268140"/>
          </a:xfrm>
        </p:spPr>
        <p:txBody>
          <a:bodyPr/>
          <a:lstStyle/>
          <a:p>
            <a:fld id="{AE1983C8-B037-604D-9AD1-B860E5F9FDDF}" type="datetime1">
              <a:rPr lang="nl-NL" smtClean="0"/>
              <a:pPr/>
              <a:t>26-8-2024</a:t>
            </a:fld>
            <a:endParaRPr lang="nl-NL" dirty="0"/>
          </a:p>
        </p:txBody>
      </p:sp>
    </p:spTree>
    <p:extLst>
      <p:ext uri="{BB962C8B-B14F-4D97-AF65-F5344CB8AC3E}">
        <p14:creationId xmlns:p14="http://schemas.microsoft.com/office/powerpoint/2010/main" val="4216580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305569D5-4450-07F7-117B-A510CA54A956}"/>
              </a:ext>
            </a:extLst>
          </p:cNvPr>
          <p:cNvSpPr>
            <a:spLocks noGrp="1"/>
          </p:cNvSpPr>
          <p:nvPr>
            <p:ph type="sldNum" sz="quarter" idx="12"/>
          </p:nvPr>
        </p:nvSpPr>
        <p:spPr/>
        <p:txBody>
          <a:bodyPr/>
          <a:lstStyle/>
          <a:p>
            <a:fld id="{BC317D07-B448-4E2A-A2C2-18D84BEFB255}" type="slidenum">
              <a:rPr lang="nl-NL" smtClean="0"/>
              <a:t>26</a:t>
            </a:fld>
            <a:endParaRPr lang="nl-NL"/>
          </a:p>
        </p:txBody>
      </p:sp>
      <p:sp>
        <p:nvSpPr>
          <p:cNvPr id="2" name="Titel 1">
            <a:extLst>
              <a:ext uri="{FF2B5EF4-FFF2-40B4-BE49-F238E27FC236}">
                <a16:creationId xmlns:a16="http://schemas.microsoft.com/office/drawing/2014/main" id="{04F732A4-2F7D-4643-94D2-1051770D5171}"/>
              </a:ext>
            </a:extLst>
          </p:cNvPr>
          <p:cNvSpPr>
            <a:spLocks noGrp="1"/>
          </p:cNvSpPr>
          <p:nvPr>
            <p:ph type="title"/>
          </p:nvPr>
        </p:nvSpPr>
        <p:spPr/>
        <p:txBody>
          <a:bodyPr/>
          <a:lstStyle/>
          <a:p>
            <a:r>
              <a:rPr lang="nl-NL" dirty="0"/>
              <a:t>Lerend implementeren KZH</a:t>
            </a:r>
          </a:p>
        </p:txBody>
      </p:sp>
      <p:sp>
        <p:nvSpPr>
          <p:cNvPr id="3" name="Tijdelijke aanduiding voor inhoud 2">
            <a:extLst>
              <a:ext uri="{FF2B5EF4-FFF2-40B4-BE49-F238E27FC236}">
                <a16:creationId xmlns:a16="http://schemas.microsoft.com/office/drawing/2014/main" id="{EA34E9C3-860F-512B-87CE-9EACFAAE9732}"/>
              </a:ext>
            </a:extLst>
          </p:cNvPr>
          <p:cNvSpPr>
            <a:spLocks noGrp="1"/>
          </p:cNvSpPr>
          <p:nvPr>
            <p:ph idx="1"/>
          </p:nvPr>
        </p:nvSpPr>
        <p:spPr/>
        <p:txBody>
          <a:bodyPr>
            <a:normAutofit/>
          </a:bodyPr>
          <a:lstStyle/>
          <a:p>
            <a:r>
              <a:rPr lang="nl-NL" dirty="0"/>
              <a:t>Programma KZH kan leervragen stellen aan Slim WM.</a:t>
            </a:r>
          </a:p>
          <a:p>
            <a:r>
              <a:rPr lang="nl-NL" dirty="0"/>
              <a:t>Vragen van KZH worden besproken en geprogrammeerd.</a:t>
            </a:r>
          </a:p>
          <a:p>
            <a:r>
              <a:rPr lang="nl-NL" dirty="0"/>
              <a:t>Directeuren (Slim WM) moeten uitvoerbaarheid bevestigen.</a:t>
            </a:r>
          </a:p>
          <a:p>
            <a:r>
              <a:rPr lang="nl-NL" dirty="0"/>
              <a:t>Slim WM geeft antwoord aan KZH.</a:t>
            </a:r>
          </a:p>
          <a:p>
            <a:r>
              <a:rPr lang="nl-NL" dirty="0"/>
              <a:t>KZH zorgt voor agendering en (bestuurlijke) bespreking.</a:t>
            </a:r>
          </a:p>
          <a:p>
            <a:r>
              <a:rPr lang="nl-NL" dirty="0"/>
              <a:t>KZH heeft nog geen vragen gesteld aan Slim WM.</a:t>
            </a:r>
          </a:p>
        </p:txBody>
      </p:sp>
      <p:sp>
        <p:nvSpPr>
          <p:cNvPr id="4" name="Tijdelijke aanduiding voor voettekst 3">
            <a:extLst>
              <a:ext uri="{FF2B5EF4-FFF2-40B4-BE49-F238E27FC236}">
                <a16:creationId xmlns:a16="http://schemas.microsoft.com/office/drawing/2014/main" id="{C1066148-49A2-98A9-4E59-86D60A7A570B}"/>
              </a:ext>
            </a:extLst>
          </p:cNvPr>
          <p:cNvSpPr>
            <a:spLocks noGrp="1"/>
          </p:cNvSpPr>
          <p:nvPr>
            <p:ph type="ftr" sz="quarter" idx="11"/>
          </p:nvPr>
        </p:nvSpPr>
        <p:spPr/>
        <p:txBody>
          <a:bodyPr/>
          <a:lstStyle/>
          <a:p>
            <a:endParaRPr lang="nl-NL" dirty="0"/>
          </a:p>
        </p:txBody>
      </p:sp>
      <p:sp>
        <p:nvSpPr>
          <p:cNvPr id="6" name="Tijdelijke aanduiding voor datum 5">
            <a:extLst>
              <a:ext uri="{FF2B5EF4-FFF2-40B4-BE49-F238E27FC236}">
                <a16:creationId xmlns:a16="http://schemas.microsoft.com/office/drawing/2014/main" id="{32905D74-FBB8-9C59-C967-D45EA33C7E74}"/>
              </a:ext>
            </a:extLst>
          </p:cNvPr>
          <p:cNvSpPr>
            <a:spLocks noGrp="1"/>
          </p:cNvSpPr>
          <p:nvPr>
            <p:ph type="dt" sz="half" idx="2"/>
          </p:nvPr>
        </p:nvSpPr>
        <p:spPr/>
        <p:txBody>
          <a:bodyPr/>
          <a:lstStyle/>
          <a:p>
            <a:fld id="{AE1983C8-B037-604D-9AD1-B860E5F9FDDF}" type="datetime1">
              <a:rPr lang="nl-NL" smtClean="0"/>
              <a:t>26-8-2024</a:t>
            </a:fld>
            <a:endParaRPr lang="nl-NL" dirty="0"/>
          </a:p>
        </p:txBody>
      </p:sp>
    </p:spTree>
    <p:extLst>
      <p:ext uri="{BB962C8B-B14F-4D97-AF65-F5344CB8AC3E}">
        <p14:creationId xmlns:p14="http://schemas.microsoft.com/office/powerpoint/2010/main" val="4168406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5C27B899-A26F-FC96-87B1-C571B4980889}"/>
              </a:ext>
            </a:extLst>
          </p:cNvPr>
          <p:cNvSpPr>
            <a:spLocks noGrp="1"/>
          </p:cNvSpPr>
          <p:nvPr>
            <p:ph type="subTitle" idx="1"/>
          </p:nvPr>
        </p:nvSpPr>
        <p:spPr/>
        <p:txBody>
          <a:bodyPr>
            <a:normAutofit fontScale="32500" lnSpcReduction="20000"/>
          </a:bodyPr>
          <a:lstStyle/>
          <a:p>
            <a:r>
              <a:rPr lang="nl-NL" i="1" dirty="0"/>
              <a:t>Slim Watermanagement is een maatregel van het Deltaplan Zoetwater. In de</a:t>
            </a:r>
            <a:r>
              <a:rPr lang="nl-NL" dirty="0"/>
              <a:t> </a:t>
            </a:r>
            <a:r>
              <a:rPr lang="nl-NL" i="1" dirty="0"/>
              <a:t>maatregel werken alle waterschappen en Rijkswaterstaat met STOWA, de Unie van Waterschappen, verschillende kennisinstellingen, samenwerkingsverbanden (o.a. Informatiehuis Water en het </a:t>
            </a:r>
            <a:r>
              <a:rPr lang="nl-NL" i="1" dirty="0" err="1"/>
              <a:t>Waterschapshuis</a:t>
            </a:r>
            <a:r>
              <a:rPr lang="nl-NL" i="1" dirty="0"/>
              <a:t>) en adviesbureaus actief samen aan het verder verbeteren van het dagelijks waterbeheer. Slim Watermanagement wordt tot en met 2027 uitgevoerd als een programma. Daarna is Slim WM onderdeel van de reguliere werkwijze van de waterbeheerders.</a:t>
            </a:r>
          </a:p>
          <a:p>
            <a:endParaRPr lang="nl-NL" dirty="0"/>
          </a:p>
        </p:txBody>
      </p:sp>
      <p:pic>
        <p:nvPicPr>
          <p:cNvPr id="6" name="Tijdelijke aanduiding voor inhoud 5" descr="Afbeelding met buitenshuis, hemel, gras, plant&#10;&#10;Automatisch gegenereerde beschrijving">
            <a:extLst>
              <a:ext uri="{FF2B5EF4-FFF2-40B4-BE49-F238E27FC236}">
                <a16:creationId xmlns:a16="http://schemas.microsoft.com/office/drawing/2014/main" id="{FAB75F85-9EDB-C034-AFCE-0C3FD3583E0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3395" b="34372"/>
          <a:stretch/>
        </p:blipFill>
        <p:spPr>
          <a:xfrm>
            <a:off x="0" y="0"/>
            <a:ext cx="12191999" cy="3429000"/>
          </a:xfrm>
        </p:spPr>
      </p:pic>
    </p:spTree>
    <p:extLst>
      <p:ext uri="{BB962C8B-B14F-4D97-AF65-F5344CB8AC3E}">
        <p14:creationId xmlns:p14="http://schemas.microsoft.com/office/powerpoint/2010/main" val="762026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905A8A-E8A5-C0AA-A96E-F8D7D45BB8CA}"/>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697C1FB-65CC-B85F-85A6-A4F808E8DBD6}"/>
              </a:ext>
            </a:extLst>
          </p:cNvPr>
          <p:cNvSpPr>
            <a:spLocks noGrp="1"/>
          </p:cNvSpPr>
          <p:nvPr>
            <p:ph type="subTitle" idx="1"/>
          </p:nvPr>
        </p:nvSpPr>
        <p:spPr/>
        <p:txBody>
          <a:bodyPr/>
          <a:lstStyle/>
          <a:p>
            <a:endParaRPr lang="nl-NL"/>
          </a:p>
        </p:txBody>
      </p:sp>
      <p:sp>
        <p:nvSpPr>
          <p:cNvPr id="4" name="Tijdelijke aanduiding voor datum 3">
            <a:extLst>
              <a:ext uri="{FF2B5EF4-FFF2-40B4-BE49-F238E27FC236}">
                <a16:creationId xmlns:a16="http://schemas.microsoft.com/office/drawing/2014/main" id="{867B2A13-9D14-7AC0-1B4E-46E322595109}"/>
              </a:ext>
            </a:extLst>
          </p:cNvPr>
          <p:cNvSpPr>
            <a:spLocks noGrp="1"/>
          </p:cNvSpPr>
          <p:nvPr>
            <p:ph type="dt" sz="half" idx="4294967295"/>
          </p:nvPr>
        </p:nvSpPr>
        <p:spPr>
          <a:xfrm>
            <a:off x="609600" y="6356351"/>
            <a:ext cx="2844800" cy="365125"/>
          </a:xfrm>
        </p:spPr>
        <p:txBody>
          <a:bodyPr/>
          <a:lstStyle/>
          <a:p>
            <a:fld id="{BB2FD9FF-EF66-324E-ADF7-3D8EAED88CF1}" type="datetime1">
              <a:rPr lang="nl-NL" smtClean="0"/>
              <a:t>26-8-2024</a:t>
            </a:fld>
            <a:endParaRPr lang="nl-NL"/>
          </a:p>
        </p:txBody>
      </p:sp>
      <p:sp>
        <p:nvSpPr>
          <p:cNvPr id="5" name="Tijdelijke aanduiding voor voettekst 4">
            <a:extLst>
              <a:ext uri="{FF2B5EF4-FFF2-40B4-BE49-F238E27FC236}">
                <a16:creationId xmlns:a16="http://schemas.microsoft.com/office/drawing/2014/main" id="{F31D3E80-52EC-64D1-5A57-B987431EA3E9}"/>
              </a:ext>
            </a:extLst>
          </p:cNvPr>
          <p:cNvSpPr>
            <a:spLocks noGrp="1"/>
          </p:cNvSpPr>
          <p:nvPr>
            <p:ph type="ftr" sz="quarter" idx="4294967295"/>
          </p:nvPr>
        </p:nvSpPr>
        <p:spPr>
          <a:xfrm>
            <a:off x="4165600" y="6356351"/>
            <a:ext cx="3860800" cy="365125"/>
          </a:xfrm>
        </p:spPr>
        <p:txBody>
          <a:bodyPr/>
          <a:lstStyle/>
          <a:p>
            <a:endParaRPr lang="nl-NL"/>
          </a:p>
        </p:txBody>
      </p:sp>
      <p:sp>
        <p:nvSpPr>
          <p:cNvPr id="6" name="Tijdelijke aanduiding voor dianummer 5">
            <a:extLst>
              <a:ext uri="{FF2B5EF4-FFF2-40B4-BE49-F238E27FC236}">
                <a16:creationId xmlns:a16="http://schemas.microsoft.com/office/drawing/2014/main" id="{F1C4BDEC-6461-E551-0B72-9386C3BB124A}"/>
              </a:ext>
            </a:extLst>
          </p:cNvPr>
          <p:cNvSpPr>
            <a:spLocks noGrp="1"/>
          </p:cNvSpPr>
          <p:nvPr>
            <p:ph type="sldNum" sz="quarter" idx="4294967295"/>
          </p:nvPr>
        </p:nvSpPr>
        <p:spPr>
          <a:xfrm>
            <a:off x="8940800" y="6356351"/>
            <a:ext cx="2844800" cy="365125"/>
          </a:xfrm>
        </p:spPr>
        <p:txBody>
          <a:bodyPr/>
          <a:lstStyle/>
          <a:p>
            <a:fld id="{BC317D07-B448-4E2A-A2C2-18D84BEFB255}" type="slidenum">
              <a:rPr lang="nl-NL" smtClean="0"/>
              <a:pPr/>
              <a:t>28</a:t>
            </a:fld>
            <a:endParaRPr lang="nl-NL" dirty="0"/>
          </a:p>
        </p:txBody>
      </p:sp>
    </p:spTree>
    <p:extLst>
      <p:ext uri="{BB962C8B-B14F-4D97-AF65-F5344CB8AC3E}">
        <p14:creationId xmlns:p14="http://schemas.microsoft.com/office/powerpoint/2010/main" val="989609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F08F688-1818-D172-7F38-3E17DD99CEDC}"/>
              </a:ext>
            </a:extLst>
          </p:cNvPr>
          <p:cNvSpPr>
            <a:spLocks noGrp="1"/>
          </p:cNvSpPr>
          <p:nvPr>
            <p:ph type="subTitle" idx="1"/>
          </p:nvPr>
        </p:nvSpPr>
        <p:spPr/>
        <p:txBody>
          <a:bodyPr/>
          <a:lstStyle/>
          <a:p>
            <a:endParaRPr lang="nl-NL"/>
          </a:p>
        </p:txBody>
      </p:sp>
      <p:sp>
        <p:nvSpPr>
          <p:cNvPr id="3" name="Tijdelijke aanduiding voor inhoud 2">
            <a:extLst>
              <a:ext uri="{FF2B5EF4-FFF2-40B4-BE49-F238E27FC236}">
                <a16:creationId xmlns:a16="http://schemas.microsoft.com/office/drawing/2014/main" id="{8C4726D7-F350-12DB-D370-A05145926CCC}"/>
              </a:ext>
            </a:extLst>
          </p:cNvPr>
          <p:cNvSpPr>
            <a:spLocks noGrp="1"/>
          </p:cNvSpPr>
          <p:nvPr>
            <p:ph sz="half" idx="2"/>
          </p:nvPr>
        </p:nvSpPr>
        <p:spPr/>
        <p:txBody>
          <a:bodyPr/>
          <a:lstStyle/>
          <a:p>
            <a:endParaRPr lang="nl-NL"/>
          </a:p>
        </p:txBody>
      </p:sp>
      <p:sp>
        <p:nvSpPr>
          <p:cNvPr id="4" name="Titel 3">
            <a:extLst>
              <a:ext uri="{FF2B5EF4-FFF2-40B4-BE49-F238E27FC236}">
                <a16:creationId xmlns:a16="http://schemas.microsoft.com/office/drawing/2014/main" id="{2D13B869-4CDA-17CC-7BB7-FAD74CCAD96C}"/>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3215184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F084CE-A5A7-5C72-1BD9-19DD9E971D22}"/>
              </a:ext>
            </a:extLst>
          </p:cNvPr>
          <p:cNvSpPr>
            <a:spLocks noGrp="1"/>
          </p:cNvSpPr>
          <p:nvPr>
            <p:ph type="title"/>
          </p:nvPr>
        </p:nvSpPr>
        <p:spPr/>
        <p:txBody>
          <a:bodyPr>
            <a:normAutofit fontScale="90000"/>
          </a:bodyPr>
          <a:lstStyle/>
          <a:p>
            <a:r>
              <a:rPr lang="nl-NL" dirty="0"/>
              <a:t>Slim watermanagement</a:t>
            </a:r>
          </a:p>
        </p:txBody>
      </p:sp>
      <p:sp>
        <p:nvSpPr>
          <p:cNvPr id="3" name="Tijdelijke aanduiding voor inhoud 2">
            <a:extLst>
              <a:ext uri="{FF2B5EF4-FFF2-40B4-BE49-F238E27FC236}">
                <a16:creationId xmlns:a16="http://schemas.microsoft.com/office/drawing/2014/main" id="{C981C296-64E8-F77E-7318-B2854FFCB9D3}"/>
              </a:ext>
            </a:extLst>
          </p:cNvPr>
          <p:cNvSpPr>
            <a:spLocks noGrp="1"/>
          </p:cNvSpPr>
          <p:nvPr>
            <p:ph sz="half" idx="1"/>
          </p:nvPr>
        </p:nvSpPr>
        <p:spPr/>
        <p:txBody>
          <a:bodyPr>
            <a:normAutofit fontScale="77500" lnSpcReduction="20000"/>
          </a:bodyPr>
          <a:lstStyle/>
          <a:p>
            <a:r>
              <a:rPr lang="nl-NL" dirty="0"/>
              <a:t>Beter benutten van het huidige water(systeem), doordat beheergrenzen geen belemmering vormen bij het operationeel waterbeheer</a:t>
            </a:r>
          </a:p>
          <a:p>
            <a:r>
              <a:rPr lang="nl-NL" dirty="0"/>
              <a:t>Maatregel van het uitvoeringsprogramma van het Deltaprogramma Zoetwater</a:t>
            </a:r>
          </a:p>
          <a:p>
            <a:endParaRPr lang="nl-NL" dirty="0"/>
          </a:p>
          <a:p>
            <a:endParaRPr lang="nl-NL" dirty="0"/>
          </a:p>
          <a:p>
            <a:endParaRPr lang="nl-NL" dirty="0"/>
          </a:p>
          <a:p>
            <a:endParaRPr lang="nl-NL" dirty="0"/>
          </a:p>
        </p:txBody>
      </p:sp>
      <p:sp>
        <p:nvSpPr>
          <p:cNvPr id="4" name="Tijdelijke aanduiding voor inhoud 3">
            <a:extLst>
              <a:ext uri="{FF2B5EF4-FFF2-40B4-BE49-F238E27FC236}">
                <a16:creationId xmlns:a16="http://schemas.microsoft.com/office/drawing/2014/main" id="{FB713816-10C9-C2A6-0CE2-BEE37D97D171}"/>
              </a:ext>
            </a:extLst>
          </p:cNvPr>
          <p:cNvSpPr>
            <a:spLocks noGrp="1"/>
          </p:cNvSpPr>
          <p:nvPr>
            <p:ph sz="half" idx="2"/>
          </p:nvPr>
        </p:nvSpPr>
        <p:spPr/>
        <p:txBody>
          <a:bodyPr>
            <a:normAutofit fontScale="77500" lnSpcReduction="20000"/>
          </a:bodyPr>
          <a:lstStyle/>
          <a:p>
            <a:endParaRPr lang="nl-NL"/>
          </a:p>
        </p:txBody>
      </p:sp>
      <p:sp>
        <p:nvSpPr>
          <p:cNvPr id="5" name="Tijdelijke aanduiding voor datum 4">
            <a:extLst>
              <a:ext uri="{FF2B5EF4-FFF2-40B4-BE49-F238E27FC236}">
                <a16:creationId xmlns:a16="http://schemas.microsoft.com/office/drawing/2014/main" id="{CF058203-6B1C-D3B7-F2C4-ED647E433DBE}"/>
              </a:ext>
            </a:extLst>
          </p:cNvPr>
          <p:cNvSpPr>
            <a:spLocks noGrp="1"/>
          </p:cNvSpPr>
          <p:nvPr>
            <p:ph type="dt" sz="half" idx="10"/>
          </p:nvPr>
        </p:nvSpPr>
        <p:spPr/>
        <p:txBody>
          <a:bodyPr/>
          <a:lstStyle/>
          <a:p>
            <a:fld id="{684291F1-BB61-274C-B4E8-6CFA19197A0F}" type="datetime1">
              <a:rPr lang="nl-NL" smtClean="0"/>
              <a:t>26-8-2024</a:t>
            </a:fld>
            <a:endParaRPr lang="nl-NL"/>
          </a:p>
        </p:txBody>
      </p:sp>
      <p:sp>
        <p:nvSpPr>
          <p:cNvPr id="6" name="Tijdelijke aanduiding voor voettekst 5">
            <a:extLst>
              <a:ext uri="{FF2B5EF4-FFF2-40B4-BE49-F238E27FC236}">
                <a16:creationId xmlns:a16="http://schemas.microsoft.com/office/drawing/2014/main" id="{AAF2C2BF-B8B3-CCA6-F02B-73013B57BAD5}"/>
              </a:ext>
            </a:extLst>
          </p:cNvPr>
          <p:cNvSpPr>
            <a:spLocks noGrp="1"/>
          </p:cNvSpPr>
          <p:nvPr>
            <p:ph type="ftr" sz="quarter" idx="4294967295"/>
          </p:nvPr>
        </p:nvSpPr>
        <p:spPr>
          <a:xfrm>
            <a:off x="4165600" y="6356351"/>
            <a:ext cx="3860800" cy="365125"/>
          </a:xfrm>
        </p:spPr>
        <p:txBody>
          <a:bodyPr/>
          <a:lstStyle/>
          <a:p>
            <a:endParaRPr lang="nl-NL"/>
          </a:p>
        </p:txBody>
      </p:sp>
      <p:sp>
        <p:nvSpPr>
          <p:cNvPr id="7" name="Tijdelijke aanduiding voor dianummer 6">
            <a:extLst>
              <a:ext uri="{FF2B5EF4-FFF2-40B4-BE49-F238E27FC236}">
                <a16:creationId xmlns:a16="http://schemas.microsoft.com/office/drawing/2014/main" id="{75ACF8A4-1FED-0189-4E02-2B664FEB21AE}"/>
              </a:ext>
            </a:extLst>
          </p:cNvPr>
          <p:cNvSpPr>
            <a:spLocks noGrp="1"/>
          </p:cNvSpPr>
          <p:nvPr>
            <p:ph type="sldNum" sz="quarter" idx="4294967295"/>
          </p:nvPr>
        </p:nvSpPr>
        <p:spPr>
          <a:xfrm>
            <a:off x="8737600" y="6453336"/>
            <a:ext cx="2844800" cy="268140"/>
          </a:xfrm>
        </p:spPr>
        <p:txBody>
          <a:bodyPr/>
          <a:lstStyle/>
          <a:p>
            <a:fld id="{BC317D07-B448-4E2A-A2C2-18D84BEFB255}" type="slidenum">
              <a:rPr lang="nl-NL" smtClean="0"/>
              <a:t>3</a:t>
            </a:fld>
            <a:endParaRPr lang="nl-NL"/>
          </a:p>
        </p:txBody>
      </p:sp>
      <p:pic>
        <p:nvPicPr>
          <p:cNvPr id="8" name="Picture 3" descr="U:\Kirsten\Slim WM\Communicatie\Wateroverlast\auto_dor_water.jpg">
            <a:extLst>
              <a:ext uri="{FF2B5EF4-FFF2-40B4-BE49-F238E27FC236}">
                <a16:creationId xmlns:a16="http://schemas.microsoft.com/office/drawing/2014/main" id="{01CF17B6-99DB-B357-797D-6BE55E64B4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325" y="-44780"/>
            <a:ext cx="4644844" cy="34836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dijkk\AppData\Local\Microsoft\Windows\Temporary Internet Files\Content.Outlook\QNSARHGN\Droogte.jpg">
            <a:extLst>
              <a:ext uri="{FF2B5EF4-FFF2-40B4-BE49-F238E27FC236}">
                <a16:creationId xmlns:a16="http://schemas.microsoft.com/office/drawing/2014/main" id="{B4B03E38-8955-F5E6-F7E0-45C73F02A1A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296"/>
          <a:stretch/>
        </p:blipFill>
        <p:spPr bwMode="auto">
          <a:xfrm>
            <a:off x="9120336" y="-22043"/>
            <a:ext cx="3085321" cy="3460896"/>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F448706F-6031-F84E-786D-01AF5C3BCBDF}"/>
              </a:ext>
            </a:extLst>
          </p:cNvPr>
          <p:cNvPicPr>
            <a:picLocks noChangeAspect="1"/>
          </p:cNvPicPr>
          <p:nvPr/>
        </p:nvPicPr>
        <p:blipFill rotWithShape="1">
          <a:blip r:embed="rId5"/>
          <a:srcRect l="8113" r="9005" b="4458"/>
          <a:stretch/>
        </p:blipFill>
        <p:spPr>
          <a:xfrm>
            <a:off x="6107324" y="3429000"/>
            <a:ext cx="4262110" cy="3428999"/>
          </a:xfrm>
          <a:prstGeom prst="rect">
            <a:avLst/>
          </a:prstGeom>
        </p:spPr>
      </p:pic>
      <p:pic>
        <p:nvPicPr>
          <p:cNvPr id="11" name="Afbeelding 10">
            <a:extLst>
              <a:ext uri="{FF2B5EF4-FFF2-40B4-BE49-F238E27FC236}">
                <a16:creationId xmlns:a16="http://schemas.microsoft.com/office/drawing/2014/main" id="{D3781E11-D6B7-A00A-4A86-4B0F69C23EC8}"/>
              </a:ext>
            </a:extLst>
          </p:cNvPr>
          <p:cNvPicPr>
            <a:picLocks noChangeAspect="1"/>
          </p:cNvPicPr>
          <p:nvPr/>
        </p:nvPicPr>
        <p:blipFill rotWithShape="1">
          <a:blip r:embed="rId6"/>
          <a:srcRect l="29001" r="25812"/>
          <a:stretch/>
        </p:blipFill>
        <p:spPr>
          <a:xfrm>
            <a:off x="9120335" y="3428999"/>
            <a:ext cx="3098979" cy="3429000"/>
          </a:xfrm>
          <a:prstGeom prst="rect">
            <a:avLst/>
          </a:prstGeom>
        </p:spPr>
      </p:pic>
      <p:sp>
        <p:nvSpPr>
          <p:cNvPr id="15" name="Tekstvak 14">
            <a:extLst>
              <a:ext uri="{FF2B5EF4-FFF2-40B4-BE49-F238E27FC236}">
                <a16:creationId xmlns:a16="http://schemas.microsoft.com/office/drawing/2014/main" id="{20A54777-846E-C9E5-B3D8-F7A4C8591DA6}"/>
              </a:ext>
            </a:extLst>
          </p:cNvPr>
          <p:cNvSpPr txBox="1"/>
          <p:nvPr/>
        </p:nvSpPr>
        <p:spPr>
          <a:xfrm>
            <a:off x="6197938" y="2610460"/>
            <a:ext cx="2780998" cy="923330"/>
          </a:xfrm>
          <a:prstGeom prst="rect">
            <a:avLst/>
          </a:prstGeom>
          <a:noFill/>
        </p:spPr>
        <p:txBody>
          <a:bodyPr wrap="square">
            <a:spAutoFit/>
          </a:bodyPr>
          <a:lstStyle/>
          <a:p>
            <a:r>
              <a:rPr lang="nl-NL" dirty="0">
                <a:solidFill>
                  <a:schemeClr val="bg1"/>
                </a:solidFill>
              </a:rPr>
              <a:t>Voorkomen/uitstellen </a:t>
            </a:r>
            <a:br>
              <a:rPr lang="nl-NL" dirty="0">
                <a:solidFill>
                  <a:schemeClr val="bg1"/>
                </a:solidFill>
              </a:rPr>
            </a:br>
            <a:r>
              <a:rPr lang="nl-NL" dirty="0">
                <a:solidFill>
                  <a:schemeClr val="bg1"/>
                </a:solidFill>
              </a:rPr>
              <a:t>van wateroverlast</a:t>
            </a:r>
          </a:p>
          <a:p>
            <a:endParaRPr lang="nl-NL" dirty="0">
              <a:solidFill>
                <a:schemeClr val="bg1"/>
              </a:solidFill>
            </a:endParaRPr>
          </a:p>
        </p:txBody>
      </p:sp>
      <p:sp>
        <p:nvSpPr>
          <p:cNvPr id="19" name="Tekstvak 18">
            <a:extLst>
              <a:ext uri="{FF2B5EF4-FFF2-40B4-BE49-F238E27FC236}">
                <a16:creationId xmlns:a16="http://schemas.microsoft.com/office/drawing/2014/main" id="{BED549DA-1E46-AA8A-E013-58474C674AED}"/>
              </a:ext>
            </a:extLst>
          </p:cNvPr>
          <p:cNvSpPr txBox="1"/>
          <p:nvPr/>
        </p:nvSpPr>
        <p:spPr>
          <a:xfrm>
            <a:off x="9328742" y="2592786"/>
            <a:ext cx="6109252" cy="923330"/>
          </a:xfrm>
          <a:prstGeom prst="rect">
            <a:avLst/>
          </a:prstGeom>
          <a:noFill/>
        </p:spPr>
        <p:txBody>
          <a:bodyPr wrap="square">
            <a:spAutoFit/>
          </a:bodyPr>
          <a:lstStyle/>
          <a:p>
            <a:r>
              <a:rPr lang="nl-NL" dirty="0">
                <a:solidFill>
                  <a:schemeClr val="bg1"/>
                </a:solidFill>
              </a:rPr>
              <a:t>Voorkomen/uitstellen </a:t>
            </a:r>
            <a:br>
              <a:rPr lang="nl-NL" dirty="0">
                <a:solidFill>
                  <a:schemeClr val="bg1"/>
                </a:solidFill>
              </a:rPr>
            </a:br>
            <a:r>
              <a:rPr lang="nl-NL" dirty="0">
                <a:solidFill>
                  <a:schemeClr val="bg1"/>
                </a:solidFill>
              </a:rPr>
              <a:t>van watertekort</a:t>
            </a:r>
          </a:p>
          <a:p>
            <a:endParaRPr lang="nl-NL" dirty="0">
              <a:solidFill>
                <a:schemeClr val="bg1"/>
              </a:solidFill>
            </a:endParaRPr>
          </a:p>
        </p:txBody>
      </p:sp>
      <p:sp>
        <p:nvSpPr>
          <p:cNvPr id="23" name="Tekstvak 22">
            <a:extLst>
              <a:ext uri="{FF2B5EF4-FFF2-40B4-BE49-F238E27FC236}">
                <a16:creationId xmlns:a16="http://schemas.microsoft.com/office/drawing/2014/main" id="{AE06B350-6AD9-5F78-66AF-B8FC34EA7CD3}"/>
              </a:ext>
            </a:extLst>
          </p:cNvPr>
          <p:cNvSpPr txBox="1"/>
          <p:nvPr/>
        </p:nvSpPr>
        <p:spPr>
          <a:xfrm>
            <a:off x="6180717" y="5812196"/>
            <a:ext cx="2910251" cy="1200329"/>
          </a:xfrm>
          <a:prstGeom prst="rect">
            <a:avLst/>
          </a:prstGeom>
          <a:noFill/>
        </p:spPr>
        <p:txBody>
          <a:bodyPr wrap="square">
            <a:spAutoFit/>
          </a:bodyPr>
          <a:lstStyle/>
          <a:p>
            <a:r>
              <a:rPr lang="nl-NL" dirty="0">
                <a:solidFill>
                  <a:schemeClr val="bg1"/>
                </a:solidFill>
              </a:rPr>
              <a:t>Waterkwaliteit gunstig </a:t>
            </a:r>
          </a:p>
          <a:p>
            <a:r>
              <a:rPr lang="nl-NL" dirty="0">
                <a:solidFill>
                  <a:schemeClr val="bg1"/>
                </a:solidFill>
              </a:rPr>
              <a:t>beïnvloeden (o.a. verzilting)</a:t>
            </a:r>
          </a:p>
          <a:p>
            <a:endParaRPr lang="nl-NL" dirty="0">
              <a:solidFill>
                <a:schemeClr val="bg1"/>
              </a:solidFill>
            </a:endParaRPr>
          </a:p>
        </p:txBody>
      </p:sp>
      <p:sp>
        <p:nvSpPr>
          <p:cNvPr id="27" name="Tekstvak 26">
            <a:extLst>
              <a:ext uri="{FF2B5EF4-FFF2-40B4-BE49-F238E27FC236}">
                <a16:creationId xmlns:a16="http://schemas.microsoft.com/office/drawing/2014/main" id="{4A7D22F1-252E-D70A-76B0-46704385393F}"/>
              </a:ext>
            </a:extLst>
          </p:cNvPr>
          <p:cNvSpPr txBox="1"/>
          <p:nvPr/>
        </p:nvSpPr>
        <p:spPr>
          <a:xfrm>
            <a:off x="9355142" y="5812195"/>
            <a:ext cx="2910251" cy="1200329"/>
          </a:xfrm>
          <a:prstGeom prst="rect">
            <a:avLst/>
          </a:prstGeom>
          <a:noFill/>
        </p:spPr>
        <p:txBody>
          <a:bodyPr wrap="square">
            <a:spAutoFit/>
          </a:bodyPr>
          <a:lstStyle/>
          <a:p>
            <a:r>
              <a:rPr lang="nl-NL" dirty="0">
                <a:solidFill>
                  <a:schemeClr val="bg1"/>
                </a:solidFill>
              </a:rPr>
              <a:t>Energiezuiniger (voorkomen tegen elkaar in pompen)</a:t>
            </a:r>
          </a:p>
          <a:p>
            <a:endParaRPr lang="nl-NL" dirty="0">
              <a:solidFill>
                <a:schemeClr val="bg1"/>
              </a:solidFill>
            </a:endParaRPr>
          </a:p>
        </p:txBody>
      </p:sp>
    </p:spTree>
    <p:extLst>
      <p:ext uri="{BB962C8B-B14F-4D97-AF65-F5344CB8AC3E}">
        <p14:creationId xmlns:p14="http://schemas.microsoft.com/office/powerpoint/2010/main" val="2891498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CFC706-F39E-A25E-ED2F-7D7A62F652A5}"/>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3B723713-9BCF-B4A7-9259-95928A749793}"/>
              </a:ext>
            </a:extLst>
          </p:cNvPr>
          <p:cNvSpPr>
            <a:spLocks noGrp="1"/>
          </p:cNvSpPr>
          <p:nvPr>
            <p:ph type="subTitle" idx="1"/>
          </p:nvPr>
        </p:nvSpPr>
        <p:spPr/>
        <p:txBody>
          <a:bodyPr/>
          <a:lstStyle/>
          <a:p>
            <a:endParaRPr lang="nl-NL"/>
          </a:p>
        </p:txBody>
      </p:sp>
      <p:sp>
        <p:nvSpPr>
          <p:cNvPr id="4" name="Tijdelijke aanduiding voor datum 3">
            <a:extLst>
              <a:ext uri="{FF2B5EF4-FFF2-40B4-BE49-F238E27FC236}">
                <a16:creationId xmlns:a16="http://schemas.microsoft.com/office/drawing/2014/main" id="{CAEFC5B5-16A5-8403-2313-743372498953}"/>
              </a:ext>
            </a:extLst>
          </p:cNvPr>
          <p:cNvSpPr>
            <a:spLocks noGrp="1"/>
          </p:cNvSpPr>
          <p:nvPr>
            <p:ph type="dt" sz="half" idx="10"/>
          </p:nvPr>
        </p:nvSpPr>
        <p:spPr/>
        <p:txBody>
          <a:bodyPr/>
          <a:lstStyle/>
          <a:p>
            <a:fld id="{BB2FD9FF-EF66-324E-ADF7-3D8EAED88CF1}" type="datetime1">
              <a:rPr lang="nl-NL" smtClean="0"/>
              <a:t>26-8-2024</a:t>
            </a:fld>
            <a:endParaRPr lang="nl-NL"/>
          </a:p>
        </p:txBody>
      </p:sp>
      <p:sp>
        <p:nvSpPr>
          <p:cNvPr id="5" name="Tijdelijke aanduiding voor voettekst 4">
            <a:extLst>
              <a:ext uri="{FF2B5EF4-FFF2-40B4-BE49-F238E27FC236}">
                <a16:creationId xmlns:a16="http://schemas.microsoft.com/office/drawing/2014/main" id="{662F1797-F2E6-5028-0561-CBC50E7577B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A3B2CC0-D412-87B4-8917-F765112C6EE7}"/>
              </a:ext>
            </a:extLst>
          </p:cNvPr>
          <p:cNvSpPr>
            <a:spLocks noGrp="1"/>
          </p:cNvSpPr>
          <p:nvPr>
            <p:ph type="sldNum" sz="quarter" idx="12"/>
          </p:nvPr>
        </p:nvSpPr>
        <p:spPr/>
        <p:txBody>
          <a:bodyPr/>
          <a:lstStyle/>
          <a:p>
            <a:fld id="{BC317D07-B448-4E2A-A2C2-18D84BEFB255}" type="slidenum">
              <a:rPr lang="nl-NL" smtClean="0"/>
              <a:pPr/>
              <a:t>30</a:t>
            </a:fld>
            <a:endParaRPr lang="nl-NL" dirty="0"/>
          </a:p>
        </p:txBody>
      </p:sp>
    </p:spTree>
    <p:extLst>
      <p:ext uri="{BB962C8B-B14F-4D97-AF65-F5344CB8AC3E}">
        <p14:creationId xmlns:p14="http://schemas.microsoft.com/office/powerpoint/2010/main" val="1341906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36B47-FEB0-8432-B398-D243CC6AEC2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1FB34D6-F770-10B6-D4AC-7B3FAFCCD487}"/>
              </a:ext>
            </a:extLst>
          </p:cNvPr>
          <p:cNvSpPr>
            <a:spLocks noGrp="1"/>
          </p:cNvSpPr>
          <p:nvPr>
            <p:ph idx="1"/>
          </p:nvPr>
        </p:nvSpPr>
        <p:spPr/>
        <p:txBody>
          <a:bodyPr/>
          <a:lstStyle/>
          <a:p>
            <a:endParaRPr lang="nl-NL"/>
          </a:p>
        </p:txBody>
      </p:sp>
      <p:sp>
        <p:nvSpPr>
          <p:cNvPr id="4" name="Tijdelijke aanduiding voor voettekst 3">
            <a:extLst>
              <a:ext uri="{FF2B5EF4-FFF2-40B4-BE49-F238E27FC236}">
                <a16:creationId xmlns:a16="http://schemas.microsoft.com/office/drawing/2014/main" id="{34857488-514B-2BE0-1A29-8C5160F23AFA}"/>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A9F8BE8B-C86C-D0F1-4FE6-002BB948AD49}"/>
              </a:ext>
            </a:extLst>
          </p:cNvPr>
          <p:cNvSpPr>
            <a:spLocks noGrp="1"/>
          </p:cNvSpPr>
          <p:nvPr>
            <p:ph type="sldNum" sz="quarter" idx="12"/>
          </p:nvPr>
        </p:nvSpPr>
        <p:spPr/>
        <p:txBody>
          <a:bodyPr/>
          <a:lstStyle/>
          <a:p>
            <a:fld id="{BC317D07-B448-4E2A-A2C2-18D84BEFB255}" type="slidenum">
              <a:rPr lang="nl-NL" smtClean="0"/>
              <a:t>31</a:t>
            </a:fld>
            <a:endParaRPr lang="nl-NL"/>
          </a:p>
        </p:txBody>
      </p:sp>
      <p:sp>
        <p:nvSpPr>
          <p:cNvPr id="6" name="Tijdelijke aanduiding voor datum 5">
            <a:extLst>
              <a:ext uri="{FF2B5EF4-FFF2-40B4-BE49-F238E27FC236}">
                <a16:creationId xmlns:a16="http://schemas.microsoft.com/office/drawing/2014/main" id="{5D0A7683-C13C-5ACF-9FD5-1ED9C6F1923E}"/>
              </a:ext>
            </a:extLst>
          </p:cNvPr>
          <p:cNvSpPr>
            <a:spLocks noGrp="1"/>
          </p:cNvSpPr>
          <p:nvPr>
            <p:ph type="dt" sz="half" idx="2"/>
          </p:nvPr>
        </p:nvSpPr>
        <p:spPr/>
        <p:txBody>
          <a:bodyPr/>
          <a:lstStyle/>
          <a:p>
            <a:fld id="{AE1983C8-B037-604D-9AD1-B860E5F9FDDF}" type="datetime1">
              <a:rPr lang="nl-NL" smtClean="0"/>
              <a:t>26-8-2024</a:t>
            </a:fld>
            <a:endParaRPr lang="nl-NL" dirty="0"/>
          </a:p>
        </p:txBody>
      </p:sp>
    </p:spTree>
    <p:extLst>
      <p:ext uri="{BB962C8B-B14F-4D97-AF65-F5344CB8AC3E}">
        <p14:creationId xmlns:p14="http://schemas.microsoft.com/office/powerpoint/2010/main" val="4022879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56D3EF-4B26-4989-CDF3-E0CDCC29887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CB5FFB0-9655-345C-54F3-3AE70A2C3463}"/>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D9A4C2BB-8390-316C-7B86-0DFA4C1C9DC2}"/>
              </a:ext>
            </a:extLst>
          </p:cNvPr>
          <p:cNvSpPr>
            <a:spLocks noGrp="1"/>
          </p:cNvSpPr>
          <p:nvPr>
            <p:ph sz="half" idx="2"/>
          </p:nvPr>
        </p:nvSpPr>
        <p:spPr/>
        <p:txBody>
          <a:bodyPr/>
          <a:lstStyle/>
          <a:p>
            <a:endParaRPr lang="nl-NL"/>
          </a:p>
        </p:txBody>
      </p:sp>
      <p:sp>
        <p:nvSpPr>
          <p:cNvPr id="5" name="Tijdelijke aanduiding voor datum 4">
            <a:extLst>
              <a:ext uri="{FF2B5EF4-FFF2-40B4-BE49-F238E27FC236}">
                <a16:creationId xmlns:a16="http://schemas.microsoft.com/office/drawing/2014/main" id="{5B006B9C-4955-DC48-F207-0A9EB21D0AB0}"/>
              </a:ext>
            </a:extLst>
          </p:cNvPr>
          <p:cNvSpPr>
            <a:spLocks noGrp="1"/>
          </p:cNvSpPr>
          <p:nvPr>
            <p:ph type="dt" sz="half" idx="10"/>
          </p:nvPr>
        </p:nvSpPr>
        <p:spPr/>
        <p:txBody>
          <a:bodyPr/>
          <a:lstStyle/>
          <a:p>
            <a:fld id="{684291F1-BB61-274C-B4E8-6CFA19197A0F}" type="datetime1">
              <a:rPr lang="nl-NL" smtClean="0"/>
              <a:t>26-8-2024</a:t>
            </a:fld>
            <a:endParaRPr lang="nl-NL"/>
          </a:p>
        </p:txBody>
      </p:sp>
    </p:spTree>
    <p:extLst>
      <p:ext uri="{BB962C8B-B14F-4D97-AF65-F5344CB8AC3E}">
        <p14:creationId xmlns:p14="http://schemas.microsoft.com/office/powerpoint/2010/main" val="394189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128460E-6E19-08A0-1CA8-7E1615492AA6}"/>
              </a:ext>
            </a:extLst>
          </p:cNvPr>
          <p:cNvSpPr>
            <a:spLocks noGrp="1"/>
          </p:cNvSpPr>
          <p:nvPr>
            <p:ph sz="half" idx="2"/>
          </p:nvPr>
        </p:nvSpPr>
        <p:spPr/>
        <p:txBody>
          <a:bodyPr/>
          <a:lstStyle/>
          <a:p>
            <a:endParaRPr lang="nl-NL"/>
          </a:p>
        </p:txBody>
      </p:sp>
      <p:sp>
        <p:nvSpPr>
          <p:cNvPr id="3" name="Titel 2">
            <a:extLst>
              <a:ext uri="{FF2B5EF4-FFF2-40B4-BE49-F238E27FC236}">
                <a16:creationId xmlns:a16="http://schemas.microsoft.com/office/drawing/2014/main" id="{52A6040F-3FCC-550E-D2D6-677D6F3CB223}"/>
              </a:ext>
            </a:extLst>
          </p:cNvPr>
          <p:cNvSpPr>
            <a:spLocks noGrp="1"/>
          </p:cNvSpPr>
          <p:nvPr>
            <p:ph type="title"/>
          </p:nvPr>
        </p:nvSpPr>
        <p:spPr/>
        <p:txBody>
          <a:bodyPr/>
          <a:lstStyle/>
          <a:p>
            <a:endParaRPr lang="nl-NL"/>
          </a:p>
        </p:txBody>
      </p:sp>
      <p:sp>
        <p:nvSpPr>
          <p:cNvPr id="4" name="Tijdelijke aanduiding voor inhoud 3">
            <a:extLst>
              <a:ext uri="{FF2B5EF4-FFF2-40B4-BE49-F238E27FC236}">
                <a16:creationId xmlns:a16="http://schemas.microsoft.com/office/drawing/2014/main" id="{A7B5126F-D5CF-611B-9850-2E1A2250BF42}"/>
              </a:ext>
            </a:extLst>
          </p:cNvPr>
          <p:cNvSpPr>
            <a:spLocks noGrp="1"/>
          </p:cNvSpPr>
          <p:nvPr>
            <p:ph sz="half" idx="1"/>
          </p:nvPr>
        </p:nvSpPr>
        <p:spPr/>
        <p:txBody>
          <a:bodyPr/>
          <a:lstStyle/>
          <a:p>
            <a:endParaRPr lang="nl-NL"/>
          </a:p>
        </p:txBody>
      </p:sp>
      <p:sp>
        <p:nvSpPr>
          <p:cNvPr id="5" name="Tijdelijke aanduiding voor dianummer 4">
            <a:extLst>
              <a:ext uri="{FF2B5EF4-FFF2-40B4-BE49-F238E27FC236}">
                <a16:creationId xmlns:a16="http://schemas.microsoft.com/office/drawing/2014/main" id="{C250CBE7-D66B-7050-4674-687EAA9F44DE}"/>
              </a:ext>
            </a:extLst>
          </p:cNvPr>
          <p:cNvSpPr>
            <a:spLocks noGrp="1"/>
          </p:cNvSpPr>
          <p:nvPr>
            <p:ph type="sldNum" sz="quarter" idx="12"/>
          </p:nvPr>
        </p:nvSpPr>
        <p:spPr/>
        <p:txBody>
          <a:bodyPr/>
          <a:lstStyle/>
          <a:p>
            <a:fld id="{BC317D07-B448-4E2A-A2C2-18D84BEFB255}" type="slidenum">
              <a:rPr lang="nl-NL" smtClean="0"/>
              <a:t>33</a:t>
            </a:fld>
            <a:endParaRPr lang="nl-NL"/>
          </a:p>
        </p:txBody>
      </p:sp>
    </p:spTree>
    <p:extLst>
      <p:ext uri="{BB962C8B-B14F-4D97-AF65-F5344CB8AC3E}">
        <p14:creationId xmlns:p14="http://schemas.microsoft.com/office/powerpoint/2010/main" val="1388479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7E96C-EA99-8DEA-649B-FF8C2D36369F}"/>
              </a:ext>
            </a:extLst>
          </p:cNvPr>
          <p:cNvSpPr>
            <a:spLocks noGrp="1"/>
          </p:cNvSpPr>
          <p:nvPr>
            <p:ph type="title"/>
          </p:nvPr>
        </p:nvSpPr>
        <p:spPr/>
        <p:txBody>
          <a:bodyPr/>
          <a:lstStyle/>
          <a:p>
            <a:endParaRPr lang="nl-NL"/>
          </a:p>
        </p:txBody>
      </p:sp>
      <p:sp>
        <p:nvSpPr>
          <p:cNvPr id="3" name="Tijdelijke aanduiding voor datum 2">
            <a:extLst>
              <a:ext uri="{FF2B5EF4-FFF2-40B4-BE49-F238E27FC236}">
                <a16:creationId xmlns:a16="http://schemas.microsoft.com/office/drawing/2014/main" id="{9AACE85E-C4F2-8F88-BE0A-358A42167CA1}"/>
              </a:ext>
            </a:extLst>
          </p:cNvPr>
          <p:cNvSpPr>
            <a:spLocks noGrp="1"/>
          </p:cNvSpPr>
          <p:nvPr>
            <p:ph type="dt" sz="half" idx="10"/>
          </p:nvPr>
        </p:nvSpPr>
        <p:spPr/>
        <p:txBody>
          <a:bodyPr/>
          <a:lstStyle/>
          <a:p>
            <a:fld id="{BEC1BA4E-3F60-D344-9192-8E7E17128FDC}" type="datetime1">
              <a:rPr lang="nl-NL" smtClean="0"/>
              <a:t>26-8-2024</a:t>
            </a:fld>
            <a:endParaRPr lang="nl-NL"/>
          </a:p>
        </p:txBody>
      </p:sp>
      <p:sp>
        <p:nvSpPr>
          <p:cNvPr id="4" name="Tijdelijke aanduiding voor voettekst 3">
            <a:extLst>
              <a:ext uri="{FF2B5EF4-FFF2-40B4-BE49-F238E27FC236}">
                <a16:creationId xmlns:a16="http://schemas.microsoft.com/office/drawing/2014/main" id="{BBFEAFD0-975C-63C4-3CE8-A729D1C7538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03F9944-A08C-4CB7-606E-B3388C1A809B}"/>
              </a:ext>
            </a:extLst>
          </p:cNvPr>
          <p:cNvSpPr>
            <a:spLocks noGrp="1"/>
          </p:cNvSpPr>
          <p:nvPr>
            <p:ph type="sldNum" sz="quarter" idx="12"/>
          </p:nvPr>
        </p:nvSpPr>
        <p:spPr/>
        <p:txBody>
          <a:bodyPr/>
          <a:lstStyle/>
          <a:p>
            <a:fld id="{BC317D07-B448-4E2A-A2C2-18D84BEFB255}" type="slidenum">
              <a:rPr lang="nl-NL" smtClean="0"/>
              <a:t>34</a:t>
            </a:fld>
            <a:endParaRPr lang="nl-NL"/>
          </a:p>
        </p:txBody>
      </p:sp>
    </p:spTree>
    <p:extLst>
      <p:ext uri="{BB962C8B-B14F-4D97-AF65-F5344CB8AC3E}">
        <p14:creationId xmlns:p14="http://schemas.microsoft.com/office/powerpoint/2010/main" val="53407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BA5F6A4-B463-C153-6F19-13CF00506372}"/>
              </a:ext>
            </a:extLst>
          </p:cNvPr>
          <p:cNvSpPr>
            <a:spLocks noGrp="1"/>
          </p:cNvSpPr>
          <p:nvPr>
            <p:ph type="dt" sz="half" idx="10"/>
          </p:nvPr>
        </p:nvSpPr>
        <p:spPr/>
        <p:txBody>
          <a:bodyPr/>
          <a:lstStyle/>
          <a:p>
            <a:fld id="{05BC60B0-766D-324E-9AA0-0DF52C1DF709}" type="datetime1">
              <a:rPr lang="nl-NL" smtClean="0"/>
              <a:t>26-8-2024</a:t>
            </a:fld>
            <a:endParaRPr lang="nl-NL"/>
          </a:p>
        </p:txBody>
      </p:sp>
      <p:sp>
        <p:nvSpPr>
          <p:cNvPr id="3" name="Tijdelijke aanduiding voor voettekst 2">
            <a:extLst>
              <a:ext uri="{FF2B5EF4-FFF2-40B4-BE49-F238E27FC236}">
                <a16:creationId xmlns:a16="http://schemas.microsoft.com/office/drawing/2014/main" id="{A2B4B9F0-A409-7C48-7351-A00C93EC0F5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E3B539C-2328-2B98-5A78-79A750EE7123}"/>
              </a:ext>
            </a:extLst>
          </p:cNvPr>
          <p:cNvSpPr>
            <a:spLocks noGrp="1"/>
          </p:cNvSpPr>
          <p:nvPr>
            <p:ph type="sldNum" sz="quarter" idx="12"/>
          </p:nvPr>
        </p:nvSpPr>
        <p:spPr/>
        <p:txBody>
          <a:bodyPr/>
          <a:lstStyle/>
          <a:p>
            <a:fld id="{BC317D07-B448-4E2A-A2C2-18D84BEFB255}" type="slidenum">
              <a:rPr lang="nl-NL" smtClean="0"/>
              <a:t>35</a:t>
            </a:fld>
            <a:endParaRPr lang="nl-NL"/>
          </a:p>
        </p:txBody>
      </p:sp>
    </p:spTree>
    <p:extLst>
      <p:ext uri="{BB962C8B-B14F-4D97-AF65-F5344CB8AC3E}">
        <p14:creationId xmlns:p14="http://schemas.microsoft.com/office/powerpoint/2010/main" val="3938989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E80F81D-F4CC-93AB-D7F4-067348B3BDC0}"/>
              </a:ext>
            </a:extLst>
          </p:cNvPr>
          <p:cNvSpPr>
            <a:spLocks noGrp="1"/>
          </p:cNvSpPr>
          <p:nvPr>
            <p:ph sz="half" idx="2"/>
          </p:nvPr>
        </p:nvSpPr>
        <p:spPr/>
        <p:txBody>
          <a:bodyPr/>
          <a:lstStyle/>
          <a:p>
            <a:endParaRPr lang="nl-NL"/>
          </a:p>
        </p:txBody>
      </p:sp>
      <p:sp>
        <p:nvSpPr>
          <p:cNvPr id="3" name="Titel 2">
            <a:extLst>
              <a:ext uri="{FF2B5EF4-FFF2-40B4-BE49-F238E27FC236}">
                <a16:creationId xmlns:a16="http://schemas.microsoft.com/office/drawing/2014/main" id="{420B1FB0-0403-6AA0-1372-E085BA7BD665}"/>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4200894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6">
            <a:extLst>
              <a:ext uri="{FF2B5EF4-FFF2-40B4-BE49-F238E27FC236}">
                <a16:creationId xmlns:a16="http://schemas.microsoft.com/office/drawing/2014/main" id="{2CCF03D3-34E5-1FCF-2770-D3908244A3D6}"/>
              </a:ext>
            </a:extLst>
          </p:cNvPr>
          <p:cNvSpPr>
            <a:spLocks noGrp="1"/>
          </p:cNvSpPr>
          <p:nvPr>
            <p:ph type="subTitle" idx="1"/>
          </p:nvPr>
        </p:nvSpPr>
        <p:spPr/>
        <p:txBody>
          <a:bodyPr/>
          <a:lstStyle/>
          <a:p>
            <a:endParaRPr lang="nl-NL"/>
          </a:p>
        </p:txBody>
      </p:sp>
      <p:sp>
        <p:nvSpPr>
          <p:cNvPr id="8" name="Tijdelijke aanduiding voor inhoud 7">
            <a:extLst>
              <a:ext uri="{FF2B5EF4-FFF2-40B4-BE49-F238E27FC236}">
                <a16:creationId xmlns:a16="http://schemas.microsoft.com/office/drawing/2014/main" id="{0683A861-4484-E5F5-3834-E4DDBBCE0DE9}"/>
              </a:ext>
            </a:extLst>
          </p:cNvPr>
          <p:cNvSpPr>
            <a:spLocks noGrp="1"/>
          </p:cNvSpPr>
          <p:nvPr>
            <p:ph sz="half" idx="2"/>
          </p:nvPr>
        </p:nvSpPr>
        <p:spPr/>
        <p:txBody>
          <a:bodyPr/>
          <a:lstStyle/>
          <a:p>
            <a:endParaRPr lang="nl-NL"/>
          </a:p>
        </p:txBody>
      </p:sp>
      <p:sp>
        <p:nvSpPr>
          <p:cNvPr id="6" name="Titel 5">
            <a:extLst>
              <a:ext uri="{FF2B5EF4-FFF2-40B4-BE49-F238E27FC236}">
                <a16:creationId xmlns:a16="http://schemas.microsoft.com/office/drawing/2014/main" id="{4251FAA3-E752-28A3-2A18-EAB7C0962EE4}"/>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3988662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288C2-7C42-FC5E-88E8-8BD0FAA38801}"/>
              </a:ext>
            </a:extLst>
          </p:cNvPr>
          <p:cNvSpPr>
            <a:spLocks noGrp="1"/>
          </p:cNvSpPr>
          <p:nvPr>
            <p:ph type="title"/>
          </p:nvPr>
        </p:nvSpPr>
        <p:spPr/>
        <p:txBody>
          <a:bodyPr/>
          <a:lstStyle/>
          <a:p>
            <a:r>
              <a:rPr lang="nl-NL" dirty="0"/>
              <a:t>Waterbeheer in Nederland</a:t>
            </a:r>
          </a:p>
        </p:txBody>
      </p:sp>
      <p:sp>
        <p:nvSpPr>
          <p:cNvPr id="3" name="Tijdelijke aanduiding voor inhoud 2">
            <a:extLst>
              <a:ext uri="{FF2B5EF4-FFF2-40B4-BE49-F238E27FC236}">
                <a16:creationId xmlns:a16="http://schemas.microsoft.com/office/drawing/2014/main" id="{47BC4016-DA5C-7572-646D-17A099F34947}"/>
              </a:ext>
            </a:extLst>
          </p:cNvPr>
          <p:cNvSpPr>
            <a:spLocks noGrp="1"/>
          </p:cNvSpPr>
          <p:nvPr>
            <p:ph idx="1"/>
          </p:nvPr>
        </p:nvSpPr>
        <p:spPr/>
        <p:txBody>
          <a:bodyPr>
            <a:normAutofit/>
          </a:bodyPr>
          <a:lstStyle/>
          <a:p>
            <a:r>
              <a:rPr lang="nl-NL" dirty="0"/>
              <a:t>Geen zaak van één partij maar een samenspel.</a:t>
            </a:r>
          </a:p>
          <a:p>
            <a:r>
              <a:rPr lang="nl-NL" dirty="0"/>
              <a:t>Uitvoering is een gezamenlijke individuele verantwoordelijkheid van:</a:t>
            </a:r>
          </a:p>
          <a:p>
            <a:pPr lvl="1"/>
            <a:r>
              <a:rPr lang="nl-NL" dirty="0"/>
              <a:t>21 waterschappen (zij beheren de regionale wateren);</a:t>
            </a:r>
          </a:p>
          <a:p>
            <a:pPr lvl="1"/>
            <a:r>
              <a:rPr lang="nl-NL" dirty="0"/>
              <a:t>Rijkswaterstaat (deze organisatie beheert de grote wateren).</a:t>
            </a:r>
          </a:p>
          <a:p>
            <a:r>
              <a:rPr lang="nl-NL" dirty="0"/>
              <a:t>Iedere waterbeheerder heeft een eigen verantwoordelijkheid en een eigen (gekozen) bestuur.</a:t>
            </a:r>
          </a:p>
          <a:p>
            <a:endParaRPr lang="nl-NL" dirty="0"/>
          </a:p>
        </p:txBody>
      </p:sp>
      <p:sp>
        <p:nvSpPr>
          <p:cNvPr id="4" name="Tijdelijke aanduiding voor voettekst 3">
            <a:extLst>
              <a:ext uri="{FF2B5EF4-FFF2-40B4-BE49-F238E27FC236}">
                <a16:creationId xmlns:a16="http://schemas.microsoft.com/office/drawing/2014/main" id="{7015995F-F759-8DC3-9900-F139C0A6FD27}"/>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3AA39818-AF6F-73EA-D52C-771CE778A6FF}"/>
              </a:ext>
            </a:extLst>
          </p:cNvPr>
          <p:cNvSpPr>
            <a:spLocks noGrp="1"/>
          </p:cNvSpPr>
          <p:nvPr>
            <p:ph type="sldNum" sz="quarter" idx="12"/>
          </p:nvPr>
        </p:nvSpPr>
        <p:spPr/>
        <p:txBody>
          <a:bodyPr/>
          <a:lstStyle/>
          <a:p>
            <a:fld id="{BC317D07-B448-4E2A-A2C2-18D84BEFB255}" type="slidenum">
              <a:rPr lang="nl-NL" smtClean="0"/>
              <a:t>4</a:t>
            </a:fld>
            <a:endParaRPr lang="nl-NL"/>
          </a:p>
        </p:txBody>
      </p:sp>
      <p:sp>
        <p:nvSpPr>
          <p:cNvPr id="6" name="Tijdelijke aanduiding voor datum 5">
            <a:extLst>
              <a:ext uri="{FF2B5EF4-FFF2-40B4-BE49-F238E27FC236}">
                <a16:creationId xmlns:a16="http://schemas.microsoft.com/office/drawing/2014/main" id="{1907379B-958B-202F-E89B-8CFBF2E3528E}"/>
              </a:ext>
            </a:extLst>
          </p:cNvPr>
          <p:cNvSpPr>
            <a:spLocks noGrp="1"/>
          </p:cNvSpPr>
          <p:nvPr>
            <p:ph type="dt" sz="half" idx="2"/>
          </p:nvPr>
        </p:nvSpPr>
        <p:spPr/>
        <p:txBody>
          <a:bodyPr/>
          <a:lstStyle/>
          <a:p>
            <a:fld id="{AE1983C8-B037-604D-9AD1-B860E5F9FDDF}" type="datetime1">
              <a:rPr lang="nl-NL" smtClean="0"/>
              <a:t>26-8-2024</a:t>
            </a:fld>
            <a:endParaRPr lang="nl-NL" dirty="0"/>
          </a:p>
        </p:txBody>
      </p:sp>
    </p:spTree>
    <p:extLst>
      <p:ext uri="{BB962C8B-B14F-4D97-AF65-F5344CB8AC3E}">
        <p14:creationId xmlns:p14="http://schemas.microsoft.com/office/powerpoint/2010/main" val="3050074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B86D9-9CD7-E5EE-D5FA-A207C1F19E2D}"/>
              </a:ext>
            </a:extLst>
          </p:cNvPr>
          <p:cNvSpPr>
            <a:spLocks noGrp="1"/>
          </p:cNvSpPr>
          <p:nvPr>
            <p:ph type="title"/>
          </p:nvPr>
        </p:nvSpPr>
        <p:spPr/>
        <p:txBody>
          <a:bodyPr/>
          <a:lstStyle/>
          <a:p>
            <a:r>
              <a:rPr lang="nl-NL" dirty="0"/>
              <a:t>Waterbeheerders in Nederland</a:t>
            </a:r>
          </a:p>
        </p:txBody>
      </p:sp>
      <p:sp>
        <p:nvSpPr>
          <p:cNvPr id="3" name="Tijdelijke aanduiding voor datum 2">
            <a:extLst>
              <a:ext uri="{FF2B5EF4-FFF2-40B4-BE49-F238E27FC236}">
                <a16:creationId xmlns:a16="http://schemas.microsoft.com/office/drawing/2014/main" id="{37FFC0AC-39BD-2F3D-6A19-76492A92B719}"/>
              </a:ext>
            </a:extLst>
          </p:cNvPr>
          <p:cNvSpPr>
            <a:spLocks noGrp="1"/>
          </p:cNvSpPr>
          <p:nvPr>
            <p:ph type="dt" sz="half" idx="10"/>
          </p:nvPr>
        </p:nvSpPr>
        <p:spPr/>
        <p:txBody>
          <a:bodyPr/>
          <a:lstStyle/>
          <a:p>
            <a:fld id="{BEC1BA4E-3F60-D344-9192-8E7E17128FDC}" type="datetime1">
              <a:rPr lang="nl-NL" smtClean="0"/>
              <a:t>26-8-2024</a:t>
            </a:fld>
            <a:endParaRPr lang="nl-NL"/>
          </a:p>
        </p:txBody>
      </p:sp>
      <p:sp>
        <p:nvSpPr>
          <p:cNvPr id="4" name="Tijdelijke aanduiding voor voettekst 3">
            <a:extLst>
              <a:ext uri="{FF2B5EF4-FFF2-40B4-BE49-F238E27FC236}">
                <a16:creationId xmlns:a16="http://schemas.microsoft.com/office/drawing/2014/main" id="{08E1DB40-DA54-F057-658E-CBF09E0B12C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475E264-0156-3A90-94D5-C5849C3A2625}"/>
              </a:ext>
            </a:extLst>
          </p:cNvPr>
          <p:cNvSpPr>
            <a:spLocks noGrp="1"/>
          </p:cNvSpPr>
          <p:nvPr>
            <p:ph type="sldNum" sz="quarter" idx="12"/>
          </p:nvPr>
        </p:nvSpPr>
        <p:spPr/>
        <p:txBody>
          <a:bodyPr/>
          <a:lstStyle/>
          <a:p>
            <a:fld id="{BC317D07-B448-4E2A-A2C2-18D84BEFB255}" type="slidenum">
              <a:rPr lang="nl-NL" smtClean="0"/>
              <a:t>5</a:t>
            </a:fld>
            <a:endParaRPr lang="nl-NL"/>
          </a:p>
        </p:txBody>
      </p:sp>
      <p:pic>
        <p:nvPicPr>
          <p:cNvPr id="10" name="Picture 2">
            <a:extLst>
              <a:ext uri="{FF2B5EF4-FFF2-40B4-BE49-F238E27FC236}">
                <a16:creationId xmlns:a16="http://schemas.microsoft.com/office/drawing/2014/main" id="{9E1CEB42-6E62-0C7F-AE06-2469B947C5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583361"/>
            <a:ext cx="5590822" cy="47525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iguur 1 Netwerken Rijkswaterstaat">
            <a:extLst>
              <a:ext uri="{FF2B5EF4-FFF2-40B4-BE49-F238E27FC236}">
                <a16:creationId xmlns:a16="http://schemas.microsoft.com/office/drawing/2014/main" id="{FC6A8C1A-6034-81C7-3229-DE7430EF81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971" t="11150" r="2583" b="30369"/>
          <a:stretch/>
        </p:blipFill>
        <p:spPr bwMode="auto">
          <a:xfrm>
            <a:off x="7068144" y="1772921"/>
            <a:ext cx="3888431" cy="4511953"/>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FD5253CD-E0DF-52E0-43FB-09A2B3B5DFBE}"/>
              </a:ext>
            </a:extLst>
          </p:cNvPr>
          <p:cNvSpPr txBox="1"/>
          <p:nvPr/>
        </p:nvSpPr>
        <p:spPr>
          <a:xfrm>
            <a:off x="1981224" y="5768245"/>
            <a:ext cx="2645746" cy="369332"/>
          </a:xfrm>
          <a:prstGeom prst="rect">
            <a:avLst/>
          </a:prstGeom>
          <a:noFill/>
        </p:spPr>
        <p:txBody>
          <a:bodyPr wrap="square" rtlCol="0">
            <a:spAutoFit/>
          </a:bodyPr>
          <a:lstStyle/>
          <a:p>
            <a:r>
              <a:rPr lang="nl-NL" dirty="0"/>
              <a:t>21 waterschappen</a:t>
            </a:r>
          </a:p>
        </p:txBody>
      </p:sp>
      <p:sp>
        <p:nvSpPr>
          <p:cNvPr id="13" name="Tekstvak 12">
            <a:extLst>
              <a:ext uri="{FF2B5EF4-FFF2-40B4-BE49-F238E27FC236}">
                <a16:creationId xmlns:a16="http://schemas.microsoft.com/office/drawing/2014/main" id="{5F22F5B2-A01F-8061-D610-1A47A7B5D72B}"/>
              </a:ext>
            </a:extLst>
          </p:cNvPr>
          <p:cNvSpPr txBox="1"/>
          <p:nvPr/>
        </p:nvSpPr>
        <p:spPr>
          <a:xfrm>
            <a:off x="7068144" y="5768245"/>
            <a:ext cx="2645746" cy="369332"/>
          </a:xfrm>
          <a:prstGeom prst="rect">
            <a:avLst/>
          </a:prstGeom>
          <a:noFill/>
        </p:spPr>
        <p:txBody>
          <a:bodyPr wrap="square" rtlCol="0">
            <a:spAutoFit/>
          </a:bodyPr>
          <a:lstStyle/>
          <a:p>
            <a:r>
              <a:rPr lang="nl-NL" dirty="0"/>
              <a:t>Rijkswaterstaat</a:t>
            </a:r>
          </a:p>
        </p:txBody>
      </p:sp>
    </p:spTree>
    <p:extLst>
      <p:ext uri="{BB962C8B-B14F-4D97-AF65-F5344CB8AC3E}">
        <p14:creationId xmlns:p14="http://schemas.microsoft.com/office/powerpoint/2010/main" val="3539690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inhoud 11">
            <a:extLst>
              <a:ext uri="{FF2B5EF4-FFF2-40B4-BE49-F238E27FC236}">
                <a16:creationId xmlns:a16="http://schemas.microsoft.com/office/drawing/2014/main" id="{4FD44B96-EA07-1823-FB57-297A0C06C56A}"/>
              </a:ext>
            </a:extLst>
          </p:cNvPr>
          <p:cNvSpPr>
            <a:spLocks noGrp="1"/>
          </p:cNvSpPr>
          <p:nvPr>
            <p:ph sz="half" idx="2"/>
          </p:nvPr>
        </p:nvSpPr>
        <p:spPr/>
        <p:txBody>
          <a:bodyPr/>
          <a:lstStyle/>
          <a:p>
            <a:endParaRPr lang="nl-NL" dirty="0"/>
          </a:p>
        </p:txBody>
      </p:sp>
      <p:sp>
        <p:nvSpPr>
          <p:cNvPr id="2" name="Titel 1">
            <a:extLst>
              <a:ext uri="{FF2B5EF4-FFF2-40B4-BE49-F238E27FC236}">
                <a16:creationId xmlns:a16="http://schemas.microsoft.com/office/drawing/2014/main" id="{F79A748F-3263-7B61-D960-5BF046C606DA}"/>
              </a:ext>
            </a:extLst>
          </p:cNvPr>
          <p:cNvSpPr>
            <a:spLocks noGrp="1"/>
          </p:cNvSpPr>
          <p:nvPr>
            <p:ph type="title"/>
          </p:nvPr>
        </p:nvSpPr>
        <p:spPr>
          <a:xfrm>
            <a:off x="6456040" y="548680"/>
            <a:ext cx="5126360" cy="1143000"/>
          </a:xfrm>
        </p:spPr>
        <p:txBody>
          <a:bodyPr>
            <a:normAutofit fontScale="90000"/>
          </a:bodyPr>
          <a:lstStyle/>
          <a:p>
            <a:r>
              <a:rPr lang="nl-NL" dirty="0"/>
              <a:t>Slim Watermanagement</a:t>
            </a:r>
          </a:p>
        </p:txBody>
      </p:sp>
      <p:sp>
        <p:nvSpPr>
          <p:cNvPr id="6" name="Tijdelijke aanduiding voor inhoud 5">
            <a:extLst>
              <a:ext uri="{FF2B5EF4-FFF2-40B4-BE49-F238E27FC236}">
                <a16:creationId xmlns:a16="http://schemas.microsoft.com/office/drawing/2014/main" id="{DDCCDB0C-2423-4267-52BF-060D2CDBD600}"/>
              </a:ext>
            </a:extLst>
          </p:cNvPr>
          <p:cNvSpPr>
            <a:spLocks noGrp="1"/>
          </p:cNvSpPr>
          <p:nvPr>
            <p:ph sz="half" idx="1"/>
          </p:nvPr>
        </p:nvSpPr>
        <p:spPr>
          <a:xfrm>
            <a:off x="6456040" y="1921866"/>
            <a:ext cx="5126360" cy="4204298"/>
          </a:xfrm>
        </p:spPr>
        <p:txBody>
          <a:bodyPr>
            <a:normAutofit fontScale="55000" lnSpcReduction="20000"/>
          </a:bodyPr>
          <a:lstStyle/>
          <a:p>
            <a:pPr marL="0" indent="0">
              <a:buNone/>
            </a:pPr>
            <a:r>
              <a:rPr lang="nl-NL" b="1" dirty="0"/>
              <a:t>Uitgevoerd door:</a:t>
            </a:r>
          </a:p>
          <a:p>
            <a:r>
              <a:rPr lang="nl-NL" dirty="0"/>
              <a:t>Zes Slim WM-regio’s, Watermanagementcentrum Nederland (WMCN)</a:t>
            </a:r>
          </a:p>
          <a:p>
            <a:r>
              <a:rPr lang="nl-NL" dirty="0"/>
              <a:t>Regionaal en regio-overstijgend (gezamenlijk)</a:t>
            </a:r>
          </a:p>
          <a:p>
            <a:pPr marL="0" indent="0">
              <a:buNone/>
            </a:pPr>
            <a:br>
              <a:rPr lang="nl-NL" dirty="0"/>
            </a:br>
            <a:r>
              <a:rPr lang="nl-NL" b="1" dirty="0"/>
              <a:t>Met ondersteuning van:</a:t>
            </a:r>
          </a:p>
          <a:p>
            <a:r>
              <a:rPr lang="nl-NL" dirty="0"/>
              <a:t>Kennisinstituten (o.a. </a:t>
            </a:r>
            <a:r>
              <a:rPr lang="nl-NL" dirty="0" err="1"/>
              <a:t>Deltares</a:t>
            </a:r>
            <a:r>
              <a:rPr lang="nl-NL" dirty="0"/>
              <a:t>) </a:t>
            </a:r>
          </a:p>
          <a:p>
            <a:r>
              <a:rPr lang="nl-NL" dirty="0"/>
              <a:t>Marktpartijen (advies- en communicatiebureaus)</a:t>
            </a:r>
          </a:p>
          <a:p>
            <a:r>
              <a:rPr lang="nl-NL" dirty="0"/>
              <a:t>Samenwerkingsverbanden (</a:t>
            </a:r>
            <a:r>
              <a:rPr lang="nl-NL" dirty="0" err="1"/>
              <a:t>hWh</a:t>
            </a:r>
            <a:r>
              <a:rPr lang="nl-NL" dirty="0"/>
              <a:t>, IHW, WMCN)</a:t>
            </a:r>
          </a:p>
          <a:p>
            <a:r>
              <a:rPr lang="nl-NL" dirty="0"/>
              <a:t>Landelijk programmateam Slim WM</a:t>
            </a:r>
          </a:p>
        </p:txBody>
      </p:sp>
      <p:sp>
        <p:nvSpPr>
          <p:cNvPr id="5" name="Tijdelijke aanduiding voor dianummer 4">
            <a:extLst>
              <a:ext uri="{FF2B5EF4-FFF2-40B4-BE49-F238E27FC236}">
                <a16:creationId xmlns:a16="http://schemas.microsoft.com/office/drawing/2014/main" id="{28280027-88EB-EBDB-0C19-95DF6D62CEC7}"/>
              </a:ext>
            </a:extLst>
          </p:cNvPr>
          <p:cNvSpPr>
            <a:spLocks noGrp="1"/>
          </p:cNvSpPr>
          <p:nvPr>
            <p:ph type="sldNum" sz="quarter" idx="12"/>
          </p:nvPr>
        </p:nvSpPr>
        <p:spPr>
          <a:xfrm>
            <a:off x="8737600" y="6453336"/>
            <a:ext cx="2844800" cy="268140"/>
          </a:xfrm>
        </p:spPr>
        <p:txBody>
          <a:bodyPr/>
          <a:lstStyle/>
          <a:p>
            <a:fld id="{BC317D07-B448-4E2A-A2C2-18D84BEFB255}" type="slidenum">
              <a:rPr lang="nl-NL" smtClean="0"/>
              <a:pPr/>
              <a:t>6</a:t>
            </a:fld>
            <a:endParaRPr lang="nl-NL"/>
          </a:p>
        </p:txBody>
      </p:sp>
      <p:pic>
        <p:nvPicPr>
          <p:cNvPr id="10" name="Afbeelding 9" descr="Afbeelding met tekst, diagram&#10;&#10;Automatisch gegenereerde beschrijving">
            <a:extLst>
              <a:ext uri="{FF2B5EF4-FFF2-40B4-BE49-F238E27FC236}">
                <a16:creationId xmlns:a16="http://schemas.microsoft.com/office/drawing/2014/main" id="{0A6343CC-C277-52A3-8245-DAAC14E2E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09" y="526367"/>
            <a:ext cx="5787091" cy="5805264"/>
          </a:xfrm>
          <a:prstGeom prst="rect">
            <a:avLst/>
          </a:prstGeom>
        </p:spPr>
      </p:pic>
    </p:spTree>
    <p:extLst>
      <p:ext uri="{BB962C8B-B14F-4D97-AF65-F5344CB8AC3E}">
        <p14:creationId xmlns:p14="http://schemas.microsoft.com/office/powerpoint/2010/main" val="3394442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13425-7F91-CEFF-F26C-D94A7480E49B}"/>
              </a:ext>
            </a:extLst>
          </p:cNvPr>
          <p:cNvSpPr>
            <a:spLocks noGrp="1"/>
          </p:cNvSpPr>
          <p:nvPr>
            <p:ph type="title"/>
          </p:nvPr>
        </p:nvSpPr>
        <p:spPr>
          <a:xfrm>
            <a:off x="609600" y="731836"/>
            <a:ext cx="10972800" cy="1143000"/>
          </a:xfrm>
        </p:spPr>
        <p:txBody>
          <a:bodyPr/>
          <a:lstStyle/>
          <a:p>
            <a:r>
              <a:rPr lang="nl-NL" dirty="0"/>
              <a:t>Slim WM in de tijd</a:t>
            </a:r>
          </a:p>
        </p:txBody>
      </p:sp>
      <p:sp>
        <p:nvSpPr>
          <p:cNvPr id="3" name="Tijdelijke aanduiding voor inhoud 2">
            <a:extLst>
              <a:ext uri="{FF2B5EF4-FFF2-40B4-BE49-F238E27FC236}">
                <a16:creationId xmlns:a16="http://schemas.microsoft.com/office/drawing/2014/main" id="{84DEADE4-59C2-07A0-BA3E-FE8FD60B6BC7}"/>
              </a:ext>
            </a:extLst>
          </p:cNvPr>
          <p:cNvSpPr>
            <a:spLocks noGrp="1"/>
          </p:cNvSpPr>
          <p:nvPr>
            <p:ph idx="1"/>
          </p:nvPr>
        </p:nvSpPr>
        <p:spPr>
          <a:xfrm>
            <a:off x="609600" y="1874836"/>
            <a:ext cx="10972800" cy="4251328"/>
          </a:xfrm>
        </p:spPr>
        <p:txBody>
          <a:bodyPr>
            <a:normAutofit fontScale="92500" lnSpcReduction="10000"/>
          </a:bodyPr>
          <a:lstStyle/>
          <a:p>
            <a:r>
              <a:rPr lang="nl-NL" dirty="0"/>
              <a:t>2013: Triggers voor Slim WM (wateroverlast en verzilting)</a:t>
            </a:r>
          </a:p>
          <a:p>
            <a:r>
              <a:rPr lang="nl-NL" dirty="0"/>
              <a:t>2014: Rijkswaterstaat start innovatie Slim WM </a:t>
            </a:r>
          </a:p>
          <a:p>
            <a:r>
              <a:rPr lang="nl-NL" dirty="0"/>
              <a:t>2014: Slim WM in Deltabeslissing</a:t>
            </a:r>
          </a:p>
          <a:p>
            <a:r>
              <a:rPr lang="nl-NL" dirty="0"/>
              <a:t>2015: Innovatie Slim WM omgezet naar programma Slim WM</a:t>
            </a:r>
          </a:p>
          <a:p>
            <a:r>
              <a:rPr lang="nl-NL" dirty="0"/>
              <a:t>2016: Start eerste planperiode Slim WM (2016 t/m 2021)</a:t>
            </a:r>
          </a:p>
          <a:p>
            <a:r>
              <a:rPr lang="nl-NL" dirty="0"/>
              <a:t>2018: Beter omgaan met watertekorten mogelijk door Slim WM</a:t>
            </a:r>
          </a:p>
          <a:p>
            <a:r>
              <a:rPr lang="nl-NL" dirty="0"/>
              <a:t>2020: Slim WM ook effectief bij voorkomen wateroverlast </a:t>
            </a:r>
          </a:p>
          <a:p>
            <a:r>
              <a:rPr lang="nl-NL" dirty="0"/>
              <a:t>2021: Zoetwaterstrategie hoofdwatersysteem (KZH) wil Slim WM benutten</a:t>
            </a:r>
          </a:p>
          <a:p>
            <a:r>
              <a:rPr lang="nl-NL" dirty="0"/>
              <a:t>2022: Start tweede planperiode (2022 t/m 2027)</a:t>
            </a:r>
          </a:p>
          <a:p>
            <a:r>
              <a:rPr lang="nl-NL" dirty="0"/>
              <a:t>&gt;2027: Slim WM is geborgd in de reguliere werkwijze</a:t>
            </a:r>
          </a:p>
        </p:txBody>
      </p:sp>
      <p:sp>
        <p:nvSpPr>
          <p:cNvPr id="4" name="Tijdelijke aanduiding voor voettekst 3">
            <a:extLst>
              <a:ext uri="{FF2B5EF4-FFF2-40B4-BE49-F238E27FC236}">
                <a16:creationId xmlns:a16="http://schemas.microsoft.com/office/drawing/2014/main" id="{E4DE7F3A-FBE3-A083-DE61-66931D990811}"/>
              </a:ext>
            </a:extLst>
          </p:cNvPr>
          <p:cNvSpPr>
            <a:spLocks noGrp="1"/>
          </p:cNvSpPr>
          <p:nvPr>
            <p:ph type="ftr" sz="quarter" idx="11"/>
          </p:nvPr>
        </p:nvSpPr>
        <p:spPr>
          <a:xfrm>
            <a:off x="4165600" y="6356351"/>
            <a:ext cx="3860800" cy="365125"/>
          </a:xfrm>
        </p:spPr>
        <p:txBody>
          <a:bodyPr/>
          <a:lstStyle/>
          <a:p>
            <a:endParaRPr lang="nl-NL" dirty="0"/>
          </a:p>
        </p:txBody>
      </p:sp>
      <p:sp>
        <p:nvSpPr>
          <p:cNvPr id="5" name="Tijdelijke aanduiding voor dianummer 4">
            <a:extLst>
              <a:ext uri="{FF2B5EF4-FFF2-40B4-BE49-F238E27FC236}">
                <a16:creationId xmlns:a16="http://schemas.microsoft.com/office/drawing/2014/main" id="{69E5B3AB-DF3E-1045-6131-79642A50BBB9}"/>
              </a:ext>
            </a:extLst>
          </p:cNvPr>
          <p:cNvSpPr>
            <a:spLocks noGrp="1"/>
          </p:cNvSpPr>
          <p:nvPr>
            <p:ph type="sldNum" sz="quarter" idx="12"/>
          </p:nvPr>
        </p:nvSpPr>
        <p:spPr>
          <a:xfrm>
            <a:off x="8737600" y="6453336"/>
            <a:ext cx="2844800" cy="268140"/>
          </a:xfrm>
        </p:spPr>
        <p:txBody>
          <a:bodyPr/>
          <a:lstStyle/>
          <a:p>
            <a:fld id="{BC317D07-B448-4E2A-A2C2-18D84BEFB255}" type="slidenum">
              <a:rPr lang="nl-NL" smtClean="0"/>
              <a:pPr/>
              <a:t>7</a:t>
            </a:fld>
            <a:endParaRPr lang="nl-NL"/>
          </a:p>
        </p:txBody>
      </p:sp>
      <p:sp>
        <p:nvSpPr>
          <p:cNvPr id="6" name="Tijdelijke aanduiding voor datum 5">
            <a:extLst>
              <a:ext uri="{FF2B5EF4-FFF2-40B4-BE49-F238E27FC236}">
                <a16:creationId xmlns:a16="http://schemas.microsoft.com/office/drawing/2014/main" id="{4943D11A-8302-9AF3-E297-B7B9A1ACA5EC}"/>
              </a:ext>
            </a:extLst>
          </p:cNvPr>
          <p:cNvSpPr>
            <a:spLocks noGrp="1"/>
          </p:cNvSpPr>
          <p:nvPr>
            <p:ph type="dt" sz="half" idx="2"/>
          </p:nvPr>
        </p:nvSpPr>
        <p:spPr>
          <a:xfrm>
            <a:off x="609600" y="6453336"/>
            <a:ext cx="2844800" cy="268140"/>
          </a:xfrm>
        </p:spPr>
        <p:txBody>
          <a:bodyPr/>
          <a:lstStyle/>
          <a:p>
            <a:fld id="{AE1983C8-B037-604D-9AD1-B860E5F9FDDF}" type="datetime1">
              <a:rPr lang="nl-NL" smtClean="0"/>
              <a:pPr/>
              <a:t>26-8-2024</a:t>
            </a:fld>
            <a:endParaRPr lang="nl-NL" dirty="0"/>
          </a:p>
        </p:txBody>
      </p:sp>
    </p:spTree>
    <p:extLst>
      <p:ext uri="{BB962C8B-B14F-4D97-AF65-F5344CB8AC3E}">
        <p14:creationId xmlns:p14="http://schemas.microsoft.com/office/powerpoint/2010/main" val="589555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DA02A1-71FD-DB9B-4715-B3CB05ADA56F}"/>
              </a:ext>
            </a:extLst>
          </p:cNvPr>
          <p:cNvSpPr>
            <a:spLocks noGrp="1"/>
          </p:cNvSpPr>
          <p:nvPr>
            <p:ph type="title"/>
          </p:nvPr>
        </p:nvSpPr>
        <p:spPr/>
        <p:txBody>
          <a:bodyPr/>
          <a:lstStyle/>
          <a:p>
            <a:r>
              <a:rPr lang="nl-NL" dirty="0"/>
              <a:t>Slim Watermanagement</a:t>
            </a:r>
          </a:p>
        </p:txBody>
      </p:sp>
      <p:sp>
        <p:nvSpPr>
          <p:cNvPr id="3" name="Tijdelijke aanduiding voor inhoud 2">
            <a:extLst>
              <a:ext uri="{FF2B5EF4-FFF2-40B4-BE49-F238E27FC236}">
                <a16:creationId xmlns:a16="http://schemas.microsoft.com/office/drawing/2014/main" id="{A5ACA215-E82E-B503-EB38-0E38A0971659}"/>
              </a:ext>
            </a:extLst>
          </p:cNvPr>
          <p:cNvSpPr>
            <a:spLocks noGrp="1"/>
          </p:cNvSpPr>
          <p:nvPr>
            <p:ph idx="1"/>
          </p:nvPr>
        </p:nvSpPr>
        <p:spPr/>
        <p:txBody>
          <a:bodyPr/>
          <a:lstStyle/>
          <a:p>
            <a:pPr>
              <a:lnSpc>
                <a:spcPts val="3300"/>
              </a:lnSpc>
            </a:pPr>
            <a:r>
              <a:rPr lang="nl-NL" sz="2400" dirty="0"/>
              <a:t>Uitvoeringsmaatregel van het Deltaprogramma Zoetwater</a:t>
            </a:r>
          </a:p>
          <a:p>
            <a:pPr>
              <a:lnSpc>
                <a:spcPts val="3300"/>
              </a:lnSpc>
            </a:pPr>
            <a:r>
              <a:rPr lang="nl-NL" sz="2400" dirty="0"/>
              <a:t>Uitgevoerd door de waterschappen en Rijkswaterstaat</a:t>
            </a:r>
          </a:p>
          <a:p>
            <a:pPr>
              <a:lnSpc>
                <a:spcPts val="3300"/>
              </a:lnSpc>
            </a:pPr>
            <a:r>
              <a:rPr lang="nl-NL" sz="2400" dirty="0"/>
              <a:t>Opdrachtgever: DG Water en Bodem</a:t>
            </a:r>
          </a:p>
          <a:p>
            <a:pPr>
              <a:lnSpc>
                <a:spcPts val="3300"/>
              </a:lnSpc>
            </a:pPr>
            <a:r>
              <a:rPr lang="nl-NL" sz="2400" dirty="0"/>
              <a:t>Rijkswaterstaat is namens alle waterbeheerders opdrachtnemer (en daarmee budgethouder)</a:t>
            </a:r>
          </a:p>
          <a:p>
            <a:pPr>
              <a:lnSpc>
                <a:spcPts val="3300"/>
              </a:lnSpc>
            </a:pPr>
            <a:r>
              <a:rPr lang="nl-NL" sz="2400" dirty="0"/>
              <a:t>Eerste planperiode achter de rug (2016-2021)</a:t>
            </a:r>
          </a:p>
          <a:p>
            <a:pPr>
              <a:lnSpc>
                <a:spcPts val="3300"/>
              </a:lnSpc>
            </a:pPr>
            <a:r>
              <a:rPr lang="nl-NL" sz="2400" dirty="0"/>
              <a:t>Tweede planperiode loopt (2022-2027)</a:t>
            </a:r>
          </a:p>
          <a:p>
            <a:pPr>
              <a:lnSpc>
                <a:spcPts val="3300"/>
              </a:lnSpc>
            </a:pPr>
            <a:r>
              <a:rPr lang="nl-NL" sz="2400" dirty="0"/>
              <a:t>Na 2027 is Slim Watermanagement regulier werk</a:t>
            </a:r>
          </a:p>
        </p:txBody>
      </p:sp>
      <p:sp>
        <p:nvSpPr>
          <p:cNvPr id="4" name="Tijdelijke aanduiding voor voettekst 3">
            <a:extLst>
              <a:ext uri="{FF2B5EF4-FFF2-40B4-BE49-F238E27FC236}">
                <a16:creationId xmlns:a16="http://schemas.microsoft.com/office/drawing/2014/main" id="{AE1FE762-F3E9-DA65-4887-1FC1B4E3F3A3}"/>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43F28115-623E-7FF6-8F2A-F7667B5B793C}"/>
              </a:ext>
            </a:extLst>
          </p:cNvPr>
          <p:cNvSpPr>
            <a:spLocks noGrp="1"/>
          </p:cNvSpPr>
          <p:nvPr>
            <p:ph type="sldNum" sz="quarter" idx="12"/>
          </p:nvPr>
        </p:nvSpPr>
        <p:spPr/>
        <p:txBody>
          <a:bodyPr/>
          <a:lstStyle/>
          <a:p>
            <a:fld id="{BC317D07-B448-4E2A-A2C2-18D84BEFB255}" type="slidenum">
              <a:rPr lang="nl-NL" smtClean="0"/>
              <a:t>8</a:t>
            </a:fld>
            <a:endParaRPr lang="nl-NL"/>
          </a:p>
        </p:txBody>
      </p:sp>
      <p:sp>
        <p:nvSpPr>
          <p:cNvPr id="6" name="Tijdelijke aanduiding voor datum 5">
            <a:extLst>
              <a:ext uri="{FF2B5EF4-FFF2-40B4-BE49-F238E27FC236}">
                <a16:creationId xmlns:a16="http://schemas.microsoft.com/office/drawing/2014/main" id="{1C0BA5B6-6980-3034-1414-FDFBD5A884DC}"/>
              </a:ext>
            </a:extLst>
          </p:cNvPr>
          <p:cNvSpPr>
            <a:spLocks noGrp="1"/>
          </p:cNvSpPr>
          <p:nvPr>
            <p:ph type="dt" sz="half" idx="2"/>
          </p:nvPr>
        </p:nvSpPr>
        <p:spPr/>
        <p:txBody>
          <a:bodyPr/>
          <a:lstStyle/>
          <a:p>
            <a:fld id="{AE1983C8-B037-604D-9AD1-B860E5F9FDDF}" type="datetime1">
              <a:rPr lang="nl-NL" smtClean="0"/>
              <a:t>26-8-2024</a:t>
            </a:fld>
            <a:endParaRPr lang="nl-NL" dirty="0"/>
          </a:p>
        </p:txBody>
      </p:sp>
    </p:spTree>
    <p:extLst>
      <p:ext uri="{BB962C8B-B14F-4D97-AF65-F5344CB8AC3E}">
        <p14:creationId xmlns:p14="http://schemas.microsoft.com/office/powerpoint/2010/main" val="209707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A7CAFA6-EE74-A073-C591-9D6345342D91}"/>
              </a:ext>
            </a:extLst>
          </p:cNvPr>
          <p:cNvSpPr>
            <a:spLocks noGrp="1"/>
          </p:cNvSpPr>
          <p:nvPr>
            <p:ph type="title"/>
          </p:nvPr>
        </p:nvSpPr>
        <p:spPr/>
        <p:txBody>
          <a:bodyPr/>
          <a:lstStyle/>
          <a:p>
            <a:r>
              <a:rPr lang="nl-NL" dirty="0"/>
              <a:t>Animatie Slim WM</a:t>
            </a:r>
          </a:p>
        </p:txBody>
      </p:sp>
      <p:sp>
        <p:nvSpPr>
          <p:cNvPr id="6" name="Tijdelijke aanduiding voor datum 5">
            <a:extLst>
              <a:ext uri="{FF2B5EF4-FFF2-40B4-BE49-F238E27FC236}">
                <a16:creationId xmlns:a16="http://schemas.microsoft.com/office/drawing/2014/main" id="{8A42ACD9-BAD5-2635-49F7-1EB3E41CB4FD}"/>
              </a:ext>
            </a:extLst>
          </p:cNvPr>
          <p:cNvSpPr>
            <a:spLocks noGrp="1"/>
          </p:cNvSpPr>
          <p:nvPr>
            <p:ph type="dt" sz="half" idx="10"/>
          </p:nvPr>
        </p:nvSpPr>
        <p:spPr/>
        <p:txBody>
          <a:bodyPr/>
          <a:lstStyle/>
          <a:p>
            <a:fld id="{AE1983C8-B037-604D-9AD1-B860E5F9FDDF}" type="datetime1">
              <a:rPr lang="nl-NL" smtClean="0"/>
              <a:t>26-8-2024</a:t>
            </a:fld>
            <a:endParaRPr lang="nl-NL" dirty="0"/>
          </a:p>
        </p:txBody>
      </p:sp>
      <p:sp>
        <p:nvSpPr>
          <p:cNvPr id="4" name="Tijdelijke aanduiding voor voettekst 3">
            <a:extLst>
              <a:ext uri="{FF2B5EF4-FFF2-40B4-BE49-F238E27FC236}">
                <a16:creationId xmlns:a16="http://schemas.microsoft.com/office/drawing/2014/main" id="{EF6D986F-AC90-53D3-E7B8-BF799F64BF88}"/>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0FB0F66C-1466-904A-C8CB-0ADF01857444}"/>
              </a:ext>
            </a:extLst>
          </p:cNvPr>
          <p:cNvSpPr>
            <a:spLocks noGrp="1"/>
          </p:cNvSpPr>
          <p:nvPr>
            <p:ph type="sldNum" sz="quarter" idx="12"/>
          </p:nvPr>
        </p:nvSpPr>
        <p:spPr/>
        <p:txBody>
          <a:bodyPr/>
          <a:lstStyle/>
          <a:p>
            <a:fld id="{BC317D07-B448-4E2A-A2C2-18D84BEFB255}" type="slidenum">
              <a:rPr lang="nl-NL" smtClean="0"/>
              <a:t>9</a:t>
            </a:fld>
            <a:endParaRPr lang="nl-NL"/>
          </a:p>
        </p:txBody>
      </p:sp>
      <p:pic>
        <p:nvPicPr>
          <p:cNvPr id="8" name="Afbeelding 7">
            <a:hlinkClick r:id="rId2"/>
            <a:extLst>
              <a:ext uri="{FF2B5EF4-FFF2-40B4-BE49-F238E27FC236}">
                <a16:creationId xmlns:a16="http://schemas.microsoft.com/office/drawing/2014/main" id="{511B135F-D21E-9E4D-011B-931212C8A3C0}"/>
              </a:ext>
            </a:extLst>
          </p:cNvPr>
          <p:cNvPicPr>
            <a:picLocks noChangeAspect="1"/>
          </p:cNvPicPr>
          <p:nvPr/>
        </p:nvPicPr>
        <p:blipFill>
          <a:blip r:embed="rId3"/>
          <a:stretch>
            <a:fillRect/>
          </a:stretch>
        </p:blipFill>
        <p:spPr>
          <a:xfrm>
            <a:off x="1997751" y="1659883"/>
            <a:ext cx="7848872" cy="4391765"/>
          </a:xfrm>
          <a:prstGeom prst="rect">
            <a:avLst/>
          </a:prstGeom>
        </p:spPr>
      </p:pic>
    </p:spTree>
    <p:extLst>
      <p:ext uri="{BB962C8B-B14F-4D97-AF65-F5344CB8AC3E}">
        <p14:creationId xmlns:p14="http://schemas.microsoft.com/office/powerpoint/2010/main" val="1083890412"/>
      </p:ext>
    </p:extLst>
  </p:cSld>
  <p:clrMapOvr>
    <a:masterClrMapping/>
  </p:clrMapOvr>
</p:sld>
</file>

<file path=ppt/theme/theme1.xml><?xml version="1.0" encoding="utf-8"?>
<a:theme xmlns:a="http://schemas.openxmlformats.org/drawingml/2006/main" name="1_Blank">
  <a:themeElements>
    <a:clrScheme name="Rijkswaterstaat">
      <a:dk1>
        <a:sysClr val="windowText" lastClr="000000"/>
      </a:dk1>
      <a:lt1>
        <a:sysClr val="window" lastClr="FFFFFF"/>
      </a:lt1>
      <a:dk2>
        <a:srgbClr val="007BC7"/>
      </a:dk2>
      <a:lt2>
        <a:srgbClr val="F9E11E"/>
      </a:lt2>
      <a:accent1>
        <a:srgbClr val="F9E11E"/>
      </a:accent1>
      <a:accent2>
        <a:srgbClr val="007BC7"/>
      </a:accent2>
      <a:accent3>
        <a:srgbClr val="D52B1E"/>
      </a:accent3>
      <a:accent4>
        <a:srgbClr val="8FCAE7"/>
      </a:accent4>
      <a:accent5>
        <a:srgbClr val="39870C"/>
      </a:accent5>
      <a:accent6>
        <a:srgbClr val="FFB612"/>
      </a:accent6>
      <a:hlink>
        <a:srgbClr val="007BC7"/>
      </a:hlink>
      <a:folHlink>
        <a:srgbClr val="A90061"/>
      </a:folHlink>
    </a:clrScheme>
    <a:fontScheme name="Rijkswaterstaat">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Rijkshuisstijl Geel">
      <a:srgbClr val="F9E11E"/>
    </a:custClr>
    <a:custClr name="Rijkshuisstijl Donkergeel">
      <a:srgbClr val="FFB612"/>
    </a:custClr>
    <a:custClr name="Rijkshuisstijl Oranje">
      <a:srgbClr val="E17000"/>
    </a:custClr>
    <a:custClr name="Rijkshuisstijl Rood">
      <a:srgbClr val="D52B1E"/>
    </a:custClr>
    <a:custClr name="Rijkshuisstijl Robijnrood">
      <a:srgbClr val="CA005D"/>
    </a:custClr>
    <a:custClr name="Rijkshuisstijl Roze">
      <a:srgbClr val="F092CD"/>
    </a:custClr>
    <a:custClr name="Rijkshuisstijl Violet">
      <a:srgbClr val="A90061"/>
    </a:custClr>
    <a:custClr name="Rijkshuisstijl Paars">
      <a:srgbClr val="42145F"/>
    </a:custClr>
    <a:custClr name="Rijkshuisstijl Lichtblauw">
      <a:srgbClr val="8FCAE7"/>
    </a:custClr>
    <a:custClr name="Rijkshuisstijl Hemelblauw">
      <a:srgbClr val="007BC7"/>
    </a:custClr>
    <a:custClr name="Rijkshuisstijl Mintgroen">
      <a:srgbClr val="76D2B6"/>
    </a:custClr>
    <a:custClr name="Rijkshuisstijl Groen">
      <a:srgbClr val="39870C"/>
    </a:custClr>
    <a:custClr name="Rijkshuisstijl Mosgroen">
      <a:srgbClr val="777C00"/>
    </a:custClr>
    <a:custClr name="Rijkshuisstijl Donkergroen">
      <a:srgbClr val="275937"/>
    </a:custClr>
    <a:custClr name="Rijkshuisstijl Donkerbruin">
      <a:srgbClr val="673327"/>
    </a:custClr>
    <a:custClr name="Rijkshuisstijl Bruin">
      <a:srgbClr val="94710A"/>
    </a:custClr>
  </a:custClrLst>
  <a:extLst>
    <a:ext uri="{05A4C25C-085E-4340-85A3-A5531E510DB2}">
      <thm15:themeFamily xmlns:thm15="http://schemas.microsoft.com/office/thememl/2012/main" name="20240621_Slim Watermanagement_PowerPoint_Nieuwe slides met vaste stijlelementen_V2" id="{84E01056-7902-D847-8842-7B72EAD1CBA0}" vid="{BBD1ADD5-FAE9-814D-9C3A-CE42B931B7CE}"/>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AD2CF11A6C2840A03E52536F7CA1A0" ma:contentTypeVersion="18" ma:contentTypeDescription="Een nieuw document maken." ma:contentTypeScope="" ma:versionID="b1cf0a10a0300b0636e5e8b2e4a91ed2">
  <xsd:schema xmlns:xsd="http://www.w3.org/2001/XMLSchema" xmlns:xs="http://www.w3.org/2001/XMLSchema" xmlns:p="http://schemas.microsoft.com/office/2006/metadata/properties" xmlns:ns2="ec674b66-461a-4487-bd9f-78ae63911eb0" xmlns:ns3="738627a1-faf1-4d86-ae1a-c0c16c15c1f8" targetNamespace="http://schemas.microsoft.com/office/2006/metadata/properties" ma:root="true" ma:fieldsID="ce0dce571febfe0b2ca4ab63067da4cc" ns2:_="" ns3:_="">
    <xsd:import namespace="ec674b66-461a-4487-bd9f-78ae63911eb0"/>
    <xsd:import namespace="738627a1-faf1-4d86-ae1a-c0c16c15c1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674b66-461a-4487-bd9f-78ae63911e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78f53e0f-4516-4bfd-b787-49323e3f85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8627a1-faf1-4d86-ae1a-c0c16c15c1f8"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3f4ba483-6857-4ffb-b740-71cf32460417}" ma:internalName="TaxCatchAll" ma:showField="CatchAllData" ma:web="738627a1-faf1-4d86-ae1a-c0c16c15c1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38627a1-faf1-4d86-ae1a-c0c16c15c1f8" xsi:nil="true"/>
    <lcf76f155ced4ddcb4097134ff3c332f xmlns="ec674b66-461a-4487-bd9f-78ae63911e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C08E95E-BFF2-4109-A2DD-46FEF05F9B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674b66-461a-4487-bd9f-78ae63911eb0"/>
    <ds:schemaRef ds:uri="738627a1-faf1-4d86-ae1a-c0c16c15c1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80ED95-56A5-42C1-AF05-ABC3C291EF13}">
  <ds:schemaRefs>
    <ds:schemaRef ds:uri="http://schemas.microsoft.com/sharepoint/v3/contenttype/forms"/>
  </ds:schemaRefs>
</ds:datastoreItem>
</file>

<file path=customXml/itemProps3.xml><?xml version="1.0" encoding="utf-8"?>
<ds:datastoreItem xmlns:ds="http://schemas.openxmlformats.org/officeDocument/2006/customXml" ds:itemID="{4375BA6C-61A9-4BA7-A817-614AC2382685}">
  <ds:schemaRefs>
    <ds:schemaRef ds:uri="http://schemas.microsoft.com/office/2006/metadata/properties"/>
    <ds:schemaRef ds:uri="http://schemas.microsoft.com/office/infopath/2007/PartnerControls"/>
    <ds:schemaRef ds:uri="738627a1-faf1-4d86-ae1a-c0c16c15c1f8"/>
    <ds:schemaRef ds:uri="ec674b66-461a-4487-bd9f-78ae63911eb0"/>
  </ds:schemaRefs>
</ds:datastoreItem>
</file>

<file path=docProps/app.xml><?xml version="1.0" encoding="utf-8"?>
<Properties xmlns="http://schemas.openxmlformats.org/officeDocument/2006/extended-properties" xmlns:vt="http://schemas.openxmlformats.org/officeDocument/2006/docPropsVTypes">
  <Template>1_Blank</Template>
  <TotalTime>76</TotalTime>
  <Words>4515</Words>
  <Application>Microsoft Office PowerPoint</Application>
  <PresentationFormat>Breedbeeld</PresentationFormat>
  <Paragraphs>340</Paragraphs>
  <Slides>37</Slides>
  <Notes>21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37</vt:i4>
      </vt:variant>
    </vt:vector>
  </HeadingPairs>
  <TitlesOfParts>
    <vt:vector size="43" baseType="lpstr">
      <vt:lpstr>Arial</vt:lpstr>
      <vt:lpstr>Calibri</vt:lpstr>
      <vt:lpstr>RO Sans</vt:lpstr>
      <vt:lpstr>Verdana</vt:lpstr>
      <vt:lpstr>Wingdings</vt:lpstr>
      <vt:lpstr>1_Blank</vt:lpstr>
      <vt:lpstr>Met elkaar het water in Nederland nog slimmer verdelen</vt:lpstr>
      <vt:lpstr>Over deze presentatie</vt:lpstr>
      <vt:lpstr>Slim watermanagement</vt:lpstr>
      <vt:lpstr>Waterbeheer in Nederland</vt:lpstr>
      <vt:lpstr>Waterbeheerders in Nederland</vt:lpstr>
      <vt:lpstr>Slim Watermanagement</vt:lpstr>
      <vt:lpstr>Slim WM in de tijd</vt:lpstr>
      <vt:lpstr>Slim Watermanagement</vt:lpstr>
      <vt:lpstr>Animatie Slim WM</vt:lpstr>
      <vt:lpstr>Slim WM heeft gezorgd voor</vt:lpstr>
      <vt:lpstr>Verandering door Slim WM</vt:lpstr>
      <vt:lpstr>Resultaten eerste planperiode</vt:lpstr>
      <vt:lpstr>PowerPoint-presentatie</vt:lpstr>
      <vt:lpstr>PowerPoint-presentatie</vt:lpstr>
      <vt:lpstr>Meerwaarde Slim WM</vt:lpstr>
      <vt:lpstr>Slim WM krijgt vervolg</vt:lpstr>
      <vt:lpstr>Tweede planperiode Slim WM</vt:lpstr>
      <vt:lpstr>Doelen Slim WM tweede planperiode</vt:lpstr>
      <vt:lpstr>Generieke maatregelen tweede planperiode</vt:lpstr>
      <vt:lpstr>Borgen Slim WM</vt:lpstr>
      <vt:lpstr>Communicatie Slim WM</vt:lpstr>
      <vt:lpstr>Grondwater</vt:lpstr>
      <vt:lpstr>PowerPoint-presentatie</vt:lpstr>
      <vt:lpstr>Set afgestemde redeneerlijnen</vt:lpstr>
      <vt:lpstr>Informatievoorziening Slim WM</vt:lpstr>
      <vt:lpstr>Lerend implementeren KZH</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Myrna de Bruijn</dc:creator>
  <cp:lastModifiedBy>Tessy van Rossum</cp:lastModifiedBy>
  <cp:revision>7</cp:revision>
  <dcterms:created xsi:type="dcterms:W3CDTF">2024-08-22T15:19:57Z</dcterms:created>
  <dcterms:modified xsi:type="dcterms:W3CDTF">2024-08-26T09:50:25Z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0x01010096AD2CF11A6C2840A03E52536F7CA1A0</vt:lpwstr>
  </property>
  <property fmtid="{D5CDD505-2E9C-101B-9397-08002B2CF9AE}" pid="3" name="MediaServiceImageTags">
    <vt:lpwstr/>
  </property>
</Properties>
</file>